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58" r:id="rId2"/>
    <p:sldId id="499" r:id="rId3"/>
    <p:sldId id="555" r:id="rId4"/>
    <p:sldId id="529" r:id="rId5"/>
    <p:sldId id="543" r:id="rId6"/>
    <p:sldId id="544" r:id="rId7"/>
    <p:sldId id="5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F5C67-54F7-4037-9ECC-C1C7DA7424DF}" v="3" dt="2024-03-22T12:36:03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337" autoAdjust="0"/>
  </p:normalViewPr>
  <p:slideViewPr>
    <p:cSldViewPr snapToGrid="0">
      <p:cViewPr varScale="1">
        <p:scale>
          <a:sx n="78" d="100"/>
          <a:sy n="78" d="100"/>
        </p:scale>
        <p:origin x="77" y="72"/>
      </p:cViewPr>
      <p:guideLst/>
    </p:cSldViewPr>
  </p:slideViewPr>
  <p:outlineViewPr>
    <p:cViewPr>
      <p:scale>
        <a:sx n="33" d="100"/>
        <a:sy n="33" d="100"/>
      </p:scale>
      <p:origin x="0" y="-460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dson, Zoe (HRSA) [C]" userId="3f70fe72-d7a4-4b49-af45-04b32fbb788f" providerId="ADAL" clId="{749F5C67-54F7-4037-9ECC-C1C7DA7424DF}"/>
    <pc:docChg chg="modSld">
      <pc:chgData name="Ladson, Zoe (HRSA) [C]" userId="3f70fe72-d7a4-4b49-af45-04b32fbb788f" providerId="ADAL" clId="{749F5C67-54F7-4037-9ECC-C1C7DA7424DF}" dt="2024-03-22T12:36:30.840" v="12" actId="962"/>
      <pc:docMkLst>
        <pc:docMk/>
      </pc:docMkLst>
      <pc:sldChg chg="modSp mod">
        <pc:chgData name="Ladson, Zoe (HRSA) [C]" userId="3f70fe72-d7a4-4b49-af45-04b32fbb788f" providerId="ADAL" clId="{749F5C67-54F7-4037-9ECC-C1C7DA7424DF}" dt="2024-03-22T12:35:36.815" v="2" actId="962"/>
        <pc:sldMkLst>
          <pc:docMk/>
          <pc:sldMk cId="2261786044" sldId="499"/>
        </pc:sldMkLst>
        <pc:picChg chg="mod">
          <ac:chgData name="Ladson, Zoe (HRSA) [C]" userId="3f70fe72-d7a4-4b49-af45-04b32fbb788f" providerId="ADAL" clId="{749F5C67-54F7-4037-9ECC-C1C7DA7424DF}" dt="2024-03-22T12:35:36.815" v="2" actId="962"/>
          <ac:picMkLst>
            <pc:docMk/>
            <pc:sldMk cId="2261786044" sldId="499"/>
            <ac:picMk id="2" creationId="{00000000-0000-0000-0000-000000000000}"/>
          </ac:picMkLst>
        </pc:picChg>
      </pc:sldChg>
      <pc:sldChg chg="modSp mod">
        <pc:chgData name="Ladson, Zoe (HRSA) [C]" userId="3f70fe72-d7a4-4b49-af45-04b32fbb788f" providerId="ADAL" clId="{749F5C67-54F7-4037-9ECC-C1C7DA7424DF}" dt="2024-03-22T12:36:13.360" v="10" actId="962"/>
        <pc:sldMkLst>
          <pc:docMk/>
          <pc:sldMk cId="3118365400" sldId="529"/>
        </pc:sldMkLst>
        <pc:picChg chg="mod">
          <ac:chgData name="Ladson, Zoe (HRSA) [C]" userId="3f70fe72-d7a4-4b49-af45-04b32fbb788f" providerId="ADAL" clId="{749F5C67-54F7-4037-9ECC-C1C7DA7424DF}" dt="2024-03-22T12:36:13.360" v="10" actId="962"/>
          <ac:picMkLst>
            <pc:docMk/>
            <pc:sldMk cId="3118365400" sldId="529"/>
            <ac:picMk id="4" creationId="{055D7099-C714-F346-AC5B-9749DC1540FA}"/>
          </ac:picMkLst>
        </pc:picChg>
      </pc:sldChg>
      <pc:sldChg chg="modSp mod">
        <pc:chgData name="Ladson, Zoe (HRSA) [C]" userId="3f70fe72-d7a4-4b49-af45-04b32fbb788f" providerId="ADAL" clId="{749F5C67-54F7-4037-9ECC-C1C7DA7424DF}" dt="2024-03-22T12:36:30.840" v="12" actId="962"/>
        <pc:sldMkLst>
          <pc:docMk/>
          <pc:sldMk cId="2391055137" sldId="545"/>
        </pc:sldMkLst>
        <pc:picChg chg="mod">
          <ac:chgData name="Ladson, Zoe (HRSA) [C]" userId="3f70fe72-d7a4-4b49-af45-04b32fbb788f" providerId="ADAL" clId="{749F5C67-54F7-4037-9ECC-C1C7DA7424DF}" dt="2024-03-22T12:36:30.840" v="12" actId="962"/>
          <ac:picMkLst>
            <pc:docMk/>
            <pc:sldMk cId="2391055137" sldId="545"/>
            <ac:picMk id="3" creationId="{00000000-0000-0000-0000-000000000000}"/>
          </ac:picMkLst>
        </pc:picChg>
        <pc:picChg chg="mod">
          <ac:chgData name="Ladson, Zoe (HRSA) [C]" userId="3f70fe72-d7a4-4b49-af45-04b32fbb788f" providerId="ADAL" clId="{749F5C67-54F7-4037-9ECC-C1C7DA7424DF}" dt="2024-03-22T12:36:25.483" v="11" actId="962"/>
          <ac:picMkLst>
            <pc:docMk/>
            <pc:sldMk cId="2391055137" sldId="545"/>
            <ac:picMk id="6" creationId="{AE454009-5660-E144-B3ED-31BFDEB583F0}"/>
          </ac:picMkLst>
        </pc:picChg>
      </pc:sldChg>
      <pc:sldChg chg="modSp mod">
        <pc:chgData name="Ladson, Zoe (HRSA) [C]" userId="3f70fe72-d7a4-4b49-af45-04b32fbb788f" providerId="ADAL" clId="{749F5C67-54F7-4037-9ECC-C1C7DA7424DF}" dt="2024-03-22T12:36:03.215" v="9" actId="962"/>
        <pc:sldMkLst>
          <pc:docMk/>
          <pc:sldMk cId="2250314879" sldId="555"/>
        </pc:sldMkLst>
        <pc:picChg chg="mod">
          <ac:chgData name="Ladson, Zoe (HRSA) [C]" userId="3f70fe72-d7a4-4b49-af45-04b32fbb788f" providerId="ADAL" clId="{749F5C67-54F7-4037-9ECC-C1C7DA7424DF}" dt="2024-03-22T12:35:49.202" v="3" actId="962"/>
          <ac:picMkLst>
            <pc:docMk/>
            <pc:sldMk cId="2250314879" sldId="555"/>
            <ac:picMk id="9" creationId="{B72E60BD-986F-B843-BC76-D2D3E453F6AE}"/>
          </ac:picMkLst>
        </pc:picChg>
        <pc:picChg chg="mod">
          <ac:chgData name="Ladson, Zoe (HRSA) [C]" userId="3f70fe72-d7a4-4b49-af45-04b32fbb788f" providerId="ADAL" clId="{749F5C67-54F7-4037-9ECC-C1C7DA7424DF}" dt="2024-03-22T12:36:03.215" v="9" actId="962"/>
          <ac:picMkLst>
            <pc:docMk/>
            <pc:sldMk cId="2250314879" sldId="555"/>
            <ac:picMk id="13" creationId="{2AC2E9B7-E394-41B9-801B-A8127F822D7C}"/>
          </ac:picMkLst>
        </pc:picChg>
        <pc:picChg chg="mod">
          <ac:chgData name="Ladson, Zoe (HRSA) [C]" userId="3f70fe72-d7a4-4b49-af45-04b32fbb788f" providerId="ADAL" clId="{749F5C67-54F7-4037-9ECC-C1C7DA7424DF}" dt="2024-03-22T12:35:51.197" v="4" actId="962"/>
          <ac:picMkLst>
            <pc:docMk/>
            <pc:sldMk cId="2250314879" sldId="555"/>
            <ac:picMk id="14" creationId="{40145192-046C-BE40-AC87-D539A47EBE24}"/>
          </ac:picMkLst>
        </pc:picChg>
        <pc:picChg chg="mod">
          <ac:chgData name="Ladson, Zoe (HRSA) [C]" userId="3f70fe72-d7a4-4b49-af45-04b32fbb788f" providerId="ADAL" clId="{749F5C67-54F7-4037-9ECC-C1C7DA7424DF}" dt="2024-03-22T12:35:56.794" v="6" actId="962"/>
          <ac:picMkLst>
            <pc:docMk/>
            <pc:sldMk cId="2250314879" sldId="555"/>
            <ac:picMk id="15" creationId="{6B60FF21-2F90-9D4A-B17B-C2857222A9BA}"/>
          </ac:picMkLst>
        </pc:picChg>
        <pc:picChg chg="mod">
          <ac:chgData name="Ladson, Zoe (HRSA) [C]" userId="3f70fe72-d7a4-4b49-af45-04b32fbb788f" providerId="ADAL" clId="{749F5C67-54F7-4037-9ECC-C1C7DA7424DF}" dt="2024-03-22T12:36:01.739" v="8" actId="962"/>
          <ac:picMkLst>
            <pc:docMk/>
            <pc:sldMk cId="2250314879" sldId="555"/>
            <ac:picMk id="16" creationId="{49AE9731-C8AD-8A46-8CE4-0FDC682211DA}"/>
          </ac:picMkLst>
        </pc:picChg>
        <pc:picChg chg="mod">
          <ac:chgData name="Ladson, Zoe (HRSA) [C]" userId="3f70fe72-d7a4-4b49-af45-04b32fbb788f" providerId="ADAL" clId="{749F5C67-54F7-4037-9ECC-C1C7DA7424DF}" dt="2024-03-22T12:35:54.911" v="5" actId="962"/>
          <ac:picMkLst>
            <pc:docMk/>
            <pc:sldMk cId="2250314879" sldId="555"/>
            <ac:picMk id="17" creationId="{D28B0FC8-889D-2F4C-81C7-1BE42D2EC102}"/>
          </ac:picMkLst>
        </pc:picChg>
        <pc:picChg chg="mod">
          <ac:chgData name="Ladson, Zoe (HRSA) [C]" userId="3f70fe72-d7a4-4b49-af45-04b32fbb788f" providerId="ADAL" clId="{749F5C67-54F7-4037-9ECC-C1C7DA7424DF}" dt="2024-03-22T12:35:59.982" v="7" actId="962"/>
          <ac:picMkLst>
            <pc:docMk/>
            <pc:sldMk cId="2250314879" sldId="555"/>
            <ac:picMk id="18" creationId="{74ED3F8B-73BD-FF41-9315-F3C54BB1AA17}"/>
          </ac:picMkLst>
        </pc:picChg>
      </pc:sldChg>
      <pc:sldChg chg="modSp mod">
        <pc:chgData name="Ladson, Zoe (HRSA) [C]" userId="3f70fe72-d7a4-4b49-af45-04b32fbb788f" providerId="ADAL" clId="{749F5C67-54F7-4037-9ECC-C1C7DA7424DF}" dt="2024-03-22T12:35:17.844" v="1" actId="962"/>
        <pc:sldMkLst>
          <pc:docMk/>
          <pc:sldMk cId="206137837" sldId="558"/>
        </pc:sldMkLst>
        <pc:picChg chg="mod">
          <ac:chgData name="Ladson, Zoe (HRSA) [C]" userId="3f70fe72-d7a4-4b49-af45-04b32fbb788f" providerId="ADAL" clId="{749F5C67-54F7-4037-9ECC-C1C7DA7424DF}" dt="2024-03-22T12:35:06.147" v="0" actId="962"/>
          <ac:picMkLst>
            <pc:docMk/>
            <pc:sldMk cId="206137837" sldId="558"/>
            <ac:picMk id="12" creationId="{00000000-0000-0000-0000-000000000000}"/>
          </ac:picMkLst>
        </pc:picChg>
        <pc:picChg chg="mod">
          <ac:chgData name="Ladson, Zoe (HRSA) [C]" userId="3f70fe72-d7a4-4b49-af45-04b32fbb788f" providerId="ADAL" clId="{749F5C67-54F7-4037-9ECC-C1C7DA7424DF}" dt="2024-03-22T12:35:17.844" v="1" actId="962"/>
          <ac:picMkLst>
            <pc:docMk/>
            <pc:sldMk cId="206137837" sldId="558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E5EC9-2CB2-48D1-903A-F06D364CB0C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D3F7-01B1-4FFC-999C-6AAE661E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6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81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10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8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3B4914-653E-4818-8E6C-64A47F4D41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84ACDF-57A2-4B82-922D-6EB89C0681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87AF67A-4C98-41AE-8424-A1C85C9E8C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524000E-5AA6-4628-892E-A91AEB219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F7C1ED-63DF-4137-8D1A-6AFB0BA6AC24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A22522-A6BD-4089-9B99-17C02BD5E463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350594-074D-48C3-94BA-CC18FFA1B4A9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A68F41-9B37-4E45-B6F1-0A06FE519F1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BC9759-94A8-4716-B0B2-726299B579D8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A87E2-0C84-47DC-ADAD-C42E586C7119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5DA01A-BD6F-4E8E-8060-95FDEC4607E9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FF2DB-A1C8-4FD1-9F56-08FAE59AA09C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5BBC30-6F4B-4AE7-A1C1-D55CAFF00AED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38074-1275-46FC-9DD4-81B2C3631BD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530495-541B-41D3-B845-0193DB9A9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F4ADA-7D72-4375-A5D1-CA69C11CF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85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92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6" name="Picture 35" descr="HRSA Nurse Corps 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0981" y="584201"/>
            <a:ext cx="3828620" cy="1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390680-5205-4CDA-AD36-946A74662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1027" y="973360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8164C5-1584-40F3-BC27-594C70853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1537" y="1324197"/>
            <a:ext cx="5058833" cy="15398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A108EF1-368F-4D38-9CA8-30DAB6458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2558" y="2898176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3BCD0-9938-8445-89F6-232100E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3288331"/>
            <a:ext cx="65337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617EA-B335-465C-85BE-42759337C439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2B3346-4209-4BD3-BB72-4958F27408D4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735B32-4AB0-46B8-9551-A748DAFE7D6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E14340-9AF5-4222-B56C-8BBF332C0B8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E12AFC-4B6E-44B9-9AD1-8A396E8263A7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5C75B1-FF91-4B2E-8E1A-94BE3E6A2234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03114-2627-444F-BD80-DD5269AF064A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F46D49-A238-4FB5-82BD-9E8A3AC10EC8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B0B1FB-BB7A-492C-AD10-EA616F391B0A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2C041-7D22-4F5D-917A-ADB84A64AA87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518C49-1C1D-4256-871E-BDF773FAB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1AA797-F574-479C-BF1B-9891BFE4F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E6E31-E776-2048-B35F-B9D2F3221541}"/>
              </a:ext>
            </a:extLst>
          </p:cNvPr>
          <p:cNvGrpSpPr/>
          <p:nvPr userDrawn="1"/>
        </p:nvGrpSpPr>
        <p:grpSpPr>
          <a:xfrm>
            <a:off x="158496" y="3400640"/>
            <a:ext cx="5859275" cy="3181867"/>
            <a:chOff x="25144" y="2541520"/>
            <a:chExt cx="4394456" cy="2386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92" y="3281037"/>
              <a:ext cx="141043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95800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675928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44" y="4020554"/>
              <a:ext cx="27889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/>
            <p:nvPr userDrawn="1"/>
          </p:nvCxnSpPr>
          <p:spPr>
            <a:xfrm>
              <a:off x="28192" y="2541520"/>
              <a:ext cx="4391408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/>
            <p:nvPr userDrawn="1"/>
          </p:nvCxnSpPr>
          <p:spPr>
            <a:xfrm>
              <a:off x="28192" y="4773352"/>
              <a:ext cx="42062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064" y="3281037"/>
              <a:ext cx="14173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130048" y="3739200"/>
              <a:ext cx="23774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17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EB888A9-F0FD-42D3-AB97-464B1A9C9C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6F82B-4B51-4B96-BF39-4C717E9376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0C5DB9A-D62D-411A-A40C-991C3024A9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88B92A7-2087-4AF5-AE25-C9E751B60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F4412-1116-490A-AC4D-94D85EC70FF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0EBA2E-0B50-455D-B462-00DC04DBEC62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DE203B-99E3-4E88-A6B3-5E0773763203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0130F-62A5-4378-9370-99CEAFC14D1F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96F61E-567A-430A-BCBE-9F5A307B4BE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C401C3-63DA-42E2-8BE9-E62D713A697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A67FC8-B0A7-4398-8C9E-10CE3B041FCC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6D6D0-3037-47D5-9350-ABF95373EF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E45929-EF93-4240-838C-BED4C405E22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ECF2E9-FC5C-4F34-BAB4-584354E0F59C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4FCF0C-5B43-4CD3-AE43-D0B48C5D1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6DF9C2-328D-4C21-AEA3-10DCD26DBF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32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AC70209-CB36-4466-B754-ED45BC7BE8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E53191-6871-4522-9E28-CD0B97CB63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31CBA7A-F3AF-4EAC-B356-5C08D85ED7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CAECD44-2D19-46AF-A7CC-DE2660B73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559D41-6157-42F8-8436-77FD3F63507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0E9F89-DD10-4DFF-8D73-0488FBD54B5D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3A2629-C3B2-4CB9-BF1B-3ECC0043DA5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2DC41A-E78F-4751-B5E2-51BD1D1D81FA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F68CBC-93D9-4979-B1D4-E4A2A23A154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B433B5-F3A9-40C6-BF18-4A4BC03505C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A12AC-C78A-44DC-AAC0-F13375EE1467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E7C6E0-2B6B-44DC-B6DE-8368581561D0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931388-E6E0-4D8D-A24D-7644C5A1308E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D43E0-7F63-4E56-9D23-CF9FFEF500C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D63B9F-8D76-438C-94E1-6857533A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A55B9C-DC06-4D59-9B38-AEE8FFEA6D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5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DF804A2-CA8C-4447-8B8B-E6081F7FC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A26BC7-3780-4C00-95C3-7577C19AB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150D9C4-FD25-4792-8282-3B4FBC10B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1DAE57C-8988-45A8-BE69-13F7B76D8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7DEBE-D54C-4242-AA99-01AB4B98A04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804901-1A4D-4FE2-A673-43891D80D6DB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6DD38-91AB-42E0-BBFF-9577B744AA3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5FA079-AB39-400D-8E3F-4862B5262537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1082F-CC9E-4E64-A931-815ED3E46E6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34E3BF-C457-476F-B251-532F1F7227AB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7B63B-2554-4DB1-A5CE-A3A2FF92033B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BDE27E-9602-459C-A586-65FADA87E98F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7D85-262D-4DB0-9EC5-8CC7E58594AB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795B2-FD55-44DF-9FCC-5687CF44F698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33235E-1D62-47AF-B222-A05587BCD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8C8DD6-241A-41C8-AEE4-BFA9226759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5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plu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058EF-0703-4D06-9B7B-D6155FCAFF28}"/>
              </a:ext>
            </a:extLst>
          </p:cNvPr>
          <p:cNvGrpSpPr/>
          <p:nvPr userDrawn="1"/>
        </p:nvGrpSpPr>
        <p:grpSpPr>
          <a:xfrm flipV="1">
            <a:off x="5689601" y="1962148"/>
            <a:ext cx="6502399" cy="3803651"/>
            <a:chOff x="4365859" y="1471611"/>
            <a:chExt cx="4876799" cy="2852738"/>
          </a:xfrm>
        </p:grpSpPr>
        <p:sp>
          <p:nvSpPr>
            <p:cNvPr id="22" name="Pentagon 70">
              <a:extLst>
                <a:ext uri="{FF2B5EF4-FFF2-40B4-BE49-F238E27FC236}">
                  <a16:creationId xmlns:a16="http://schemas.microsoft.com/office/drawing/2014/main" id="{46AF8C7A-47C6-44D2-8B00-3B498AE043A2}"/>
                </a:ext>
              </a:extLst>
            </p:cNvPr>
            <p:cNvSpPr/>
            <p:nvPr/>
          </p:nvSpPr>
          <p:spPr>
            <a:xfrm rot="10800000">
              <a:off x="5105399" y="1471613"/>
              <a:ext cx="4137259" cy="2852736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DEDFD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E4CCEC-DC36-47B9-A56D-0CB651683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0000"/>
            </a:blip>
            <a:stretch>
              <a:fillRect/>
            </a:stretch>
          </p:blipFill>
          <p:spPr>
            <a:xfrm rot="10800000">
              <a:off x="4365859" y="1471611"/>
              <a:ext cx="2409845" cy="2852735"/>
            </a:xfrm>
            <a:prstGeom prst="rect">
              <a:avLst/>
            </a:prstGeom>
            <a:noFill/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5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3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2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1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7A71595-BA4D-49AF-BC46-E138670D4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23200" y="2840139"/>
            <a:ext cx="3515360" cy="2112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0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76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487680"/>
            <a:ext cx="1048512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836AE-C8A4-C94F-B126-0254F383C0DC}"/>
              </a:ext>
            </a:extLst>
          </p:cNvPr>
          <p:cNvSpPr txBox="1"/>
          <p:nvPr userDrawn="1"/>
        </p:nvSpPr>
        <p:spPr>
          <a:xfrm>
            <a:off x="10261603" y="6629400"/>
            <a:ext cx="1749135" cy="22860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4F0066B9-3832-0B46-864B-D7C418DAF6B3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234D6-5CA7-D24E-8FDE-AB56F9DC39D4}"/>
              </a:ext>
            </a:extLst>
          </p:cNvPr>
          <p:cNvSpPr txBox="1"/>
          <p:nvPr userDrawn="1"/>
        </p:nvSpPr>
        <p:spPr>
          <a:xfrm>
            <a:off x="9604595" y="6305576"/>
            <a:ext cx="555407" cy="235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2DE601C-A876-EA46-B9BA-038053AA9C86}" type="slidenum">
              <a:rPr lang="en-US" sz="933" b="1" i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ctr"/>
              <a:t>‹#›</a:t>
            </a:fld>
            <a:endParaRPr lang="en-US" sz="3200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584200"/>
            <a:ext cx="5445760" cy="853440"/>
          </a:xfrm>
        </p:spPr>
        <p:txBody>
          <a:bodyPr/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About</a:t>
            </a:r>
            <a:r>
              <a:rPr lang="en-US" dirty="0">
                <a:solidFill>
                  <a:srgbClr val="0F4D7A"/>
                </a:solidFill>
                <a:latin typeface="Arial Black" panose="020B0A04020102020204" pitchFamily="34" charset="0"/>
              </a:rPr>
              <a:t> Nurse Corps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2000" y="1905000"/>
            <a:ext cx="5181600" cy="3741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rgbClr val="000000"/>
                </a:solidFill>
              </a:rPr>
              <a:t>The Nurse Corps offers programs to help address shortages of nurses across the country. These include: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nurses who work in facilities experiencing a critical shortage of nurses;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 faculty; and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scholarships to students enrolled—or accepted for enrollment—in nursing degree programs.</a:t>
            </a:r>
          </a:p>
          <a:p>
            <a:endParaRPr lang="en-IN" dirty="0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75" y="1936404"/>
            <a:ext cx="1845216" cy="18452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33600" y="2616200"/>
            <a:ext cx="2743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</a:rPr>
              <a:t>LOAN REPAYMENT PROGRAM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367" y="3985991"/>
            <a:ext cx="1837087" cy="18452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33600" y="4656001"/>
            <a:ext cx="2387797" cy="48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  <a:cs typeface="Arial Black" panose="020B0604020202020204" pitchFamily="34" charset="0"/>
              </a:rPr>
              <a:t>SCHOLARSHIP PROGRAM</a:t>
            </a:r>
          </a:p>
        </p:txBody>
      </p:sp>
    </p:spTree>
    <p:extLst>
      <p:ext uri="{BB962C8B-B14F-4D97-AF65-F5344CB8AC3E}">
        <p14:creationId xmlns:p14="http://schemas.microsoft.com/office/powerpoint/2010/main" val="20613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F66167-BA49-4399-83A0-A66DAD8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5" y="506968"/>
            <a:ext cx="10257367" cy="96926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Nurse Corps Field Strength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600200"/>
            <a:ext cx="5527519" cy="47715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56293-6EF5-4BC0-A783-19F11AC8A4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63923" y="1950720"/>
            <a:ext cx="4775200" cy="4119880"/>
          </a:xfrm>
        </p:spPr>
        <p:txBody>
          <a:bodyPr>
            <a:normAutofit/>
          </a:bodyPr>
          <a:lstStyle/>
          <a:p>
            <a:pPr lvl="0">
              <a:buClr>
                <a:srgbClr val="800000"/>
              </a:buClr>
            </a:pPr>
            <a:r>
              <a:rPr lang="en-US" sz="1867" dirty="0"/>
              <a:t>The Nurse Corps program helps alleviate the critical shortage of nurses in high-need areas across the U.S. and its territories.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Currently, there are more than 3,300 Nurse Corps participants serving at over 2,500 sites.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Nurse Corps participants provide care to more than 3.5 million patients annually in urban, rural, and tribal areas.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About 20% of our Nurse Corps clinicians work at a community health center or a community health center look-alike</a:t>
            </a:r>
          </a:p>
          <a:p>
            <a:pPr lvl="0">
              <a:buClr>
                <a:srgbClr val="800000"/>
              </a:buClr>
            </a:pP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2617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15732"/>
            <a:ext cx="9423399" cy="969264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Types of Critical Shortage Facilities (CSF)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3E4AE1-3062-4B2E-A8AE-1863632AAB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2791" y="1666017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607115-1CB0-4428-A533-35889CFA52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02" y="2043375"/>
            <a:ext cx="5058833" cy="980491"/>
          </a:xfrm>
        </p:spPr>
        <p:txBody>
          <a:bodyPr vert="horz" lIns="0" tIns="0" rIns="0" bIns="0" rtlCol="0" anchor="t">
            <a:noAutofit/>
          </a:bodyPr>
          <a:lstStyle/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Disproportionate Share Hospital</a:t>
            </a:r>
            <a:endParaRPr lang="en-US"/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>
                <a:solidFill>
                  <a:schemeClr val="tx1"/>
                </a:solidFill>
                <a:latin typeface="Arial"/>
                <a:cs typeface="Arial"/>
              </a:rPr>
              <a:t>Small Rural Hospital</a:t>
            </a:r>
            <a:endParaRPr lang="en-US" sz="1467" dirty="0">
              <a:solidFill>
                <a:schemeClr val="tx1"/>
              </a:solidFill>
              <a:latin typeface="Arial"/>
              <a:cs typeface="Arial"/>
            </a:endParaRP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Hospital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60BD-986F-B843-BC76-D2D3E453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1" y="3370223"/>
            <a:ext cx="1853711" cy="986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0FF21-2F90-9D4A-B17B-C2857222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633"/>
          <a:stretch/>
        </p:blipFill>
        <p:spPr>
          <a:xfrm>
            <a:off x="203200" y="4352495"/>
            <a:ext cx="1853712" cy="9860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C2E9B7-E394-41B9-801B-A8127F82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1" y="5319109"/>
            <a:ext cx="1839932" cy="10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45192-046C-BE40-AC87-D539A47E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133" y="3359011"/>
            <a:ext cx="1836883" cy="1966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E9731-C8AD-8A46-8CE4-0FDC68221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046438" y="5318401"/>
            <a:ext cx="1840389" cy="1047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8B0FC8-889D-2F4C-81C7-1BE42D2EC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303" y="3368962"/>
            <a:ext cx="1867259" cy="1339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D3F8B-73BD-FF41-9315-F3C54BB1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64" y="4343582"/>
            <a:ext cx="1861896" cy="20262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2EE477-519F-480D-9BF0-E54CF1F869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8391" y="1666017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Settings: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944BFC-EE3B-4139-A611-58A9AE1FE7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38900" y="2035002"/>
            <a:ext cx="5435091" cy="400433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Ambulatory Surgical Center</a:t>
            </a:r>
            <a:endParaRPr lang="en-US" dirty="0"/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American Indian Health Facilities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Community Mental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End Stage Renal Disease (ESRD) Dialysis Centers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Federally Qualified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Free and Charitable Clinics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Home Health Agency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Hospice Program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Native Hawaiian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Nurse Managed Health Clinic/Center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/>
                <a:cs typeface="Arial"/>
              </a:rPr>
              <a:t>Outpatient Facility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Residential Nursing Home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Rural Health Clinic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/>
                <a:cs typeface="Arial"/>
              </a:rPr>
              <a:t>School-Based Clinic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State or Local Health Department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Urgent Care Center</a:t>
            </a:r>
          </a:p>
        </p:txBody>
      </p:sp>
    </p:spTree>
    <p:extLst>
      <p:ext uri="{BB962C8B-B14F-4D97-AF65-F5344CB8AC3E}">
        <p14:creationId xmlns:p14="http://schemas.microsoft.com/office/powerpoint/2010/main" val="22503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F66167-BA49-4399-83A0-A66DAD8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87680"/>
            <a:ext cx="10525760" cy="853440"/>
          </a:xfrm>
        </p:spPr>
        <p:txBody>
          <a:bodyPr>
            <a:normAutofit fontScale="90000"/>
          </a:bodyPr>
          <a:lstStyle/>
          <a:p>
            <a:r>
              <a:rPr lang="en-US" sz="4133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Scholarship Program </a:t>
            </a:r>
            <a:r>
              <a:rPr lang="en-US" sz="2933" b="0" dirty="0">
                <a:solidFill>
                  <a:srgbClr val="0F4D7B"/>
                </a:solidFill>
                <a:latin typeface="Arial Black" panose="020B0A04020102020204" pitchFamily="34" charset="0"/>
              </a:rPr>
              <a:t>(1 of 4)</a:t>
            </a:r>
            <a:endParaRPr lang="en-CA" sz="2933" b="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D7099-C714-F346-AC5B-9749DC154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1" b="-1"/>
          <a:stretch/>
        </p:blipFill>
        <p:spPr>
          <a:xfrm>
            <a:off x="203201" y="1601230"/>
            <a:ext cx="5524499" cy="4769089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A0E7C-515A-41F2-947C-018138895E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3923" y="1978032"/>
            <a:ext cx="5458884" cy="1450968"/>
          </a:xfrm>
        </p:spPr>
        <p:txBody>
          <a:bodyPr>
            <a:noAutofit/>
          </a:bodyPr>
          <a:lstStyle/>
          <a:p>
            <a:pPr marL="0" indent="0" defTabSz="121914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rgbClr val="000000"/>
                </a:solidFill>
              </a:rPr>
              <a:t>The Nurse Corps offers scholarships to nursing degree students who commit to practice at health care facilities with a critical shortage of nurses upon graduation.</a:t>
            </a:r>
          </a:p>
        </p:txBody>
      </p:sp>
    </p:spTree>
    <p:extLst>
      <p:ext uri="{BB962C8B-B14F-4D97-AF65-F5344CB8AC3E}">
        <p14:creationId xmlns:p14="http://schemas.microsoft.com/office/powerpoint/2010/main" val="311836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87680"/>
            <a:ext cx="10627360" cy="8534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Scholarship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(2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15" y="1905000"/>
            <a:ext cx="5926336" cy="25400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1867" dirty="0"/>
              <a:t>You may be eligible for a scholarship if you are a student accepted or enrolled in a diploma, associate, baccalaureate, or graduate degree nursing program.</a:t>
            </a:r>
          </a:p>
          <a:p>
            <a:pPr>
              <a:buClr>
                <a:srgbClr val="800000"/>
              </a:buClr>
            </a:pPr>
            <a:r>
              <a:rPr lang="en-US" sz="1867" dirty="0"/>
              <a:t>In exchange, you must work at an eligible facility with a critical shortage of nurses—a Critical Shortage Facility (CSF)—upon graduation.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5200" y="2996338"/>
            <a:ext cx="4470400" cy="1855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646464"/>
                </a:solidFill>
                <a:latin typeface="Arial Black" panose="020B0A04020102020204" pitchFamily="34" charset="0"/>
              </a:rPr>
              <a:t>Maximum of</a:t>
            </a:r>
            <a:br>
              <a:rPr lang="en-US" sz="12800" dirty="0">
                <a:solidFill>
                  <a:srgbClr val="7F7F7F"/>
                </a:solidFill>
                <a:latin typeface="Arial Black" panose="020B0A04020102020204" pitchFamily="34" charset="0"/>
              </a:rPr>
            </a:br>
            <a:r>
              <a:rPr lang="en-US" sz="6400" dirty="0">
                <a:solidFill>
                  <a:srgbClr val="0F4D7B"/>
                </a:solidFill>
                <a:latin typeface="Arial Black" panose="020B0A04020102020204" pitchFamily="34" charset="0"/>
              </a:rPr>
              <a:t>4 YEARS</a:t>
            </a:r>
            <a:br>
              <a:rPr lang="en-US" sz="12800" dirty="0">
                <a:solidFill>
                  <a:srgbClr val="7F7F7F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646464"/>
                </a:solidFill>
                <a:latin typeface="Arial Black" panose="020B0A04020102020204" pitchFamily="34" charset="0"/>
              </a:rPr>
              <a:t>of Support</a:t>
            </a:r>
            <a:endParaRPr lang="en-US" sz="32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87680"/>
            <a:ext cx="10627360" cy="8534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Scholarship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(3 of 4)</a:t>
            </a:r>
            <a:endParaRPr lang="en-CA" sz="2667" b="0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15" y="1803400"/>
            <a:ext cx="5926336" cy="2540000"/>
          </a:xfrm>
        </p:spPr>
        <p:txBody>
          <a:bodyPr>
            <a:normAutofit/>
          </a:bodyPr>
          <a:lstStyle/>
          <a:p>
            <a:pPr marL="0" indent="0">
              <a:buClr>
                <a:srgbClr val="800000"/>
              </a:buClr>
              <a:buNone/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Nurse Corps scholarships cover the following costs:</a:t>
            </a:r>
          </a:p>
          <a:p>
            <a:pPr marL="666734" lvl="1" indent="-380990">
              <a:buClr>
                <a:srgbClr val="800000"/>
              </a:buClr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tuition;</a:t>
            </a:r>
          </a:p>
          <a:p>
            <a:pPr marL="666734" lvl="1" indent="-380990">
              <a:buClr>
                <a:srgbClr val="800000"/>
              </a:buClr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eligible fees;</a:t>
            </a:r>
          </a:p>
          <a:p>
            <a:pPr marL="666734" lvl="1" indent="-380990">
              <a:buClr>
                <a:srgbClr val="800000"/>
              </a:buClr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annual payment for other reasonable costs, such as books, clinical supplies/instruments and uniforms; and</a:t>
            </a:r>
          </a:p>
          <a:p>
            <a:pPr marL="666734" lvl="1" indent="-380990">
              <a:buClr>
                <a:srgbClr val="800000"/>
              </a:buClr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a monthly stipend.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12000" y="2996338"/>
            <a:ext cx="4272000" cy="1855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646464"/>
                </a:solidFill>
                <a:latin typeface="Arial Black" panose="020B0A04020102020204" pitchFamily="34" charset="0"/>
              </a:rPr>
              <a:t>Maximum of</a:t>
            </a:r>
            <a:br>
              <a:rPr lang="en-US" sz="12800" dirty="0">
                <a:solidFill>
                  <a:srgbClr val="7F7F7F"/>
                </a:solidFill>
                <a:latin typeface="Arial Black" panose="020B0A04020102020204" pitchFamily="34" charset="0"/>
              </a:rPr>
            </a:br>
            <a:r>
              <a:rPr lang="en-US" sz="6400" dirty="0">
                <a:solidFill>
                  <a:srgbClr val="0F4D7B"/>
                </a:solidFill>
                <a:latin typeface="Arial Black" panose="020B0A04020102020204" pitchFamily="34" charset="0"/>
              </a:rPr>
              <a:t>4 YEARS</a:t>
            </a:r>
            <a:br>
              <a:rPr lang="en-US" sz="12800" dirty="0">
                <a:solidFill>
                  <a:srgbClr val="7F7F7F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646464"/>
                </a:solidFill>
                <a:latin typeface="Arial Black" panose="020B0A04020102020204" pitchFamily="34" charset="0"/>
              </a:rPr>
              <a:t>of Support</a:t>
            </a:r>
            <a:endParaRPr lang="en-US" sz="32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8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F66167-BA49-4399-83A0-A66DAD8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87680"/>
            <a:ext cx="10728960" cy="85344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Scholarship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(4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54009-5660-E144-B3ED-31BFDEB58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46" r="-322" b="36519"/>
          <a:stretch/>
        </p:blipFill>
        <p:spPr>
          <a:xfrm>
            <a:off x="203201" y="1601229"/>
            <a:ext cx="5524499" cy="4769091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F469B0-7F82-405F-93CE-5E6AAEA63D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00578" y="1600200"/>
            <a:ext cx="5252703" cy="2530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/>
              <a:t>The Nurse Corps Scholarship Program offers a funding preference for applicants with the greatest financial need.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/>
              <a:t>We determine an applicant’s financial need based on the Expected Family Contribution generated through the Free Application for Federal Student Aid (FAFSA).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20" y="4241801"/>
            <a:ext cx="1845216" cy="18370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73302-F6AC-471E-AAFC-6AE5859D53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910616" y="4855768"/>
            <a:ext cx="2032003" cy="66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  <a:cs typeface="Arial Black" panose="020B0604020202020204" pitchFamily="34" charset="0"/>
              </a:rPr>
              <a:t>SCHOLARSHIP PROGRAM</a:t>
            </a:r>
          </a:p>
        </p:txBody>
      </p:sp>
    </p:spTree>
    <p:extLst>
      <p:ext uri="{BB962C8B-B14F-4D97-AF65-F5344CB8AC3E}">
        <p14:creationId xmlns:p14="http://schemas.microsoft.com/office/powerpoint/2010/main" val="23910551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3">
      <a:dk1>
        <a:srgbClr val="000000"/>
      </a:dk1>
      <a:lt1>
        <a:srgbClr val="FFFFFF"/>
      </a:lt1>
      <a:dk2>
        <a:srgbClr val="0F4D7A"/>
      </a:dk2>
      <a:lt2>
        <a:srgbClr val="E7E6E6"/>
      </a:lt2>
      <a:accent1>
        <a:srgbClr val="006498"/>
      </a:accent1>
      <a:accent2>
        <a:srgbClr val="7E7F7E"/>
      </a:accent2>
      <a:accent3>
        <a:srgbClr val="7F0000"/>
      </a:accent3>
      <a:accent4>
        <a:srgbClr val="25849D"/>
      </a:accent4>
      <a:accent5>
        <a:srgbClr val="CFE0F3"/>
      </a:accent5>
      <a:accent6>
        <a:srgbClr val="DEA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452</Words>
  <Application>Microsoft Office PowerPoint</Application>
  <PresentationFormat>Widescreen</PresentationFormat>
  <Paragraphs>59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About Nurse Corps</vt:lpstr>
      <vt:lpstr>Nurse Corps Field Strength</vt:lpstr>
      <vt:lpstr>Types of Critical Shortage Facilities (CSF)</vt:lpstr>
      <vt:lpstr>Nurse Corps Scholarship Program (1 of 4)</vt:lpstr>
      <vt:lpstr>Nurse Corps Scholarship Program (2 of 4)</vt:lpstr>
      <vt:lpstr>Nurse Corps Scholarship Program (3 of 4)</vt:lpstr>
      <vt:lpstr>Nurse Corps Scholarship Program (4 of 4)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Nurse Corps</dc:title>
  <dc:creator>HRSA</dc:creator>
  <cp:lastModifiedBy>Ladson, Zoe (HRSA) [C]</cp:lastModifiedBy>
  <cp:revision>2</cp:revision>
  <dcterms:created xsi:type="dcterms:W3CDTF">2024-03-18T15:32:53Z</dcterms:created>
  <dcterms:modified xsi:type="dcterms:W3CDTF">2024-03-22T12:36:31Z</dcterms:modified>
</cp:coreProperties>
</file>