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915" r:id="rId5"/>
  </p:sldMasterIdLst>
  <p:notesMasterIdLst>
    <p:notesMasterId r:id="rId46"/>
  </p:notesMasterIdLst>
  <p:handoutMasterIdLst>
    <p:handoutMasterId r:id="rId47"/>
  </p:handoutMasterIdLst>
  <p:sldIdLst>
    <p:sldId id="311" r:id="rId6"/>
    <p:sldId id="369" r:id="rId7"/>
    <p:sldId id="366" r:id="rId8"/>
    <p:sldId id="368" r:id="rId9"/>
    <p:sldId id="359" r:id="rId10"/>
    <p:sldId id="314" r:id="rId11"/>
    <p:sldId id="320" r:id="rId12"/>
    <p:sldId id="321" r:id="rId13"/>
    <p:sldId id="348" r:id="rId14"/>
    <p:sldId id="322" r:id="rId15"/>
    <p:sldId id="324" r:id="rId16"/>
    <p:sldId id="323" r:id="rId17"/>
    <p:sldId id="315" r:id="rId18"/>
    <p:sldId id="360" r:id="rId19"/>
    <p:sldId id="326" r:id="rId20"/>
    <p:sldId id="325" r:id="rId21"/>
    <p:sldId id="327" r:id="rId22"/>
    <p:sldId id="337" r:id="rId23"/>
    <p:sldId id="365" r:id="rId24"/>
    <p:sldId id="339" r:id="rId25"/>
    <p:sldId id="342" r:id="rId26"/>
    <p:sldId id="344" r:id="rId27"/>
    <p:sldId id="340" r:id="rId28"/>
    <p:sldId id="341" r:id="rId29"/>
    <p:sldId id="361" r:id="rId30"/>
    <p:sldId id="367" r:id="rId31"/>
    <p:sldId id="338" r:id="rId32"/>
    <p:sldId id="364" r:id="rId33"/>
    <p:sldId id="345" r:id="rId34"/>
    <p:sldId id="316" r:id="rId35"/>
    <p:sldId id="349" r:id="rId36"/>
    <p:sldId id="363" r:id="rId37"/>
    <p:sldId id="346" r:id="rId38"/>
    <p:sldId id="352" r:id="rId39"/>
    <p:sldId id="357" r:id="rId40"/>
    <p:sldId id="330" r:id="rId41"/>
    <p:sldId id="356" r:id="rId42"/>
    <p:sldId id="354" r:id="rId43"/>
    <p:sldId id="355" r:id="rId44"/>
    <p:sldId id="313" r:id="rId4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mmers_d" initials="DS" lastIdx="1" clrIdx="0"/>
  <p:cmAuthor id="1" name="OIRA" initials="OIR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192168"/>
    <a:srgbClr val="202A84"/>
    <a:srgbClr val="000000"/>
    <a:srgbClr val="1978EB"/>
    <a:srgbClr val="3333FF"/>
    <a:srgbClr val="CC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5" autoAdjust="0"/>
    <p:restoredTop sz="69623" autoAdjust="0"/>
  </p:normalViewPr>
  <p:slideViewPr>
    <p:cSldViewPr>
      <p:cViewPr>
        <p:scale>
          <a:sx n="80" d="100"/>
          <a:sy n="80" d="100"/>
        </p:scale>
        <p:origin x="-1430"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39"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34" cy="465445"/>
          </a:xfrm>
          <a:prstGeom prst="rect">
            <a:avLst/>
          </a:prstGeom>
        </p:spPr>
        <p:txBody>
          <a:bodyPr vert="horz" lIns="89612" tIns="44805" rIns="89612" bIns="44805" rtlCol="0"/>
          <a:lstStyle>
            <a:lvl1pPr algn="l">
              <a:defRPr sz="1200"/>
            </a:lvl1pPr>
          </a:lstStyle>
          <a:p>
            <a:pPr>
              <a:defRPr/>
            </a:pPr>
            <a:endParaRPr lang="en-US" dirty="0"/>
          </a:p>
        </p:txBody>
      </p:sp>
      <p:sp>
        <p:nvSpPr>
          <p:cNvPr id="3" name="Date Placeholder 2"/>
          <p:cNvSpPr>
            <a:spLocks noGrp="1"/>
          </p:cNvSpPr>
          <p:nvPr>
            <p:ph type="dt" sz="quarter" idx="1"/>
          </p:nvPr>
        </p:nvSpPr>
        <p:spPr>
          <a:xfrm>
            <a:off x="3971219" y="0"/>
            <a:ext cx="3037634" cy="465445"/>
          </a:xfrm>
          <a:prstGeom prst="rect">
            <a:avLst/>
          </a:prstGeom>
        </p:spPr>
        <p:txBody>
          <a:bodyPr vert="horz" lIns="89612" tIns="44805" rIns="89612" bIns="44805" rtlCol="0"/>
          <a:lstStyle>
            <a:lvl1pPr algn="r">
              <a:defRPr sz="1200"/>
            </a:lvl1pPr>
          </a:lstStyle>
          <a:p>
            <a:pPr>
              <a:defRPr/>
            </a:pPr>
            <a:fld id="{4A0699C9-F892-4D4B-9F80-82C2FB5AB8BB}" type="datetimeFigureOut">
              <a:rPr lang="en-US"/>
              <a:pPr>
                <a:defRPr/>
              </a:pPr>
              <a:t>11/12/2013</a:t>
            </a:fld>
            <a:endParaRPr lang="en-US" dirty="0"/>
          </a:p>
        </p:txBody>
      </p:sp>
      <p:sp>
        <p:nvSpPr>
          <p:cNvPr id="4" name="Footer Placeholder 3"/>
          <p:cNvSpPr>
            <a:spLocks noGrp="1"/>
          </p:cNvSpPr>
          <p:nvPr>
            <p:ph type="ftr" sz="quarter" idx="2"/>
          </p:nvPr>
        </p:nvSpPr>
        <p:spPr>
          <a:xfrm>
            <a:off x="0" y="8829394"/>
            <a:ext cx="3037634" cy="465445"/>
          </a:xfrm>
          <a:prstGeom prst="rect">
            <a:avLst/>
          </a:prstGeom>
        </p:spPr>
        <p:txBody>
          <a:bodyPr vert="horz" lIns="89612" tIns="44805" rIns="89612" bIns="44805"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1219" y="8829394"/>
            <a:ext cx="3037634" cy="465445"/>
          </a:xfrm>
          <a:prstGeom prst="rect">
            <a:avLst/>
          </a:prstGeom>
        </p:spPr>
        <p:txBody>
          <a:bodyPr vert="horz" lIns="89612" tIns="44805" rIns="89612" bIns="44805" rtlCol="0" anchor="b"/>
          <a:lstStyle>
            <a:lvl1pPr algn="r">
              <a:defRPr sz="1200"/>
            </a:lvl1pPr>
          </a:lstStyle>
          <a:p>
            <a:pPr>
              <a:defRPr/>
            </a:pPr>
            <a:fld id="{F9F8F5AB-7E59-4083-ADA0-D8AE4B459B08}" type="slidenum">
              <a:rPr lang="en-US"/>
              <a:pPr>
                <a:defRPr/>
              </a:pPr>
              <a:t>‹#›</a:t>
            </a:fld>
            <a:endParaRPr lang="en-US" dirty="0"/>
          </a:p>
        </p:txBody>
      </p:sp>
    </p:spTree>
    <p:extLst>
      <p:ext uri="{BB962C8B-B14F-4D97-AF65-F5344CB8AC3E}">
        <p14:creationId xmlns:p14="http://schemas.microsoft.com/office/powerpoint/2010/main" val="2104589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34" cy="465445"/>
          </a:xfrm>
          <a:prstGeom prst="rect">
            <a:avLst/>
          </a:prstGeom>
        </p:spPr>
        <p:txBody>
          <a:bodyPr vert="horz" lIns="93160" tIns="46580" rIns="93160" bIns="4658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1219" y="0"/>
            <a:ext cx="3037634" cy="465445"/>
          </a:xfrm>
          <a:prstGeom prst="rect">
            <a:avLst/>
          </a:prstGeom>
        </p:spPr>
        <p:txBody>
          <a:bodyPr vert="horz" lIns="93160" tIns="46580" rIns="93160" bIns="46580" rtlCol="0"/>
          <a:lstStyle>
            <a:lvl1pPr algn="r" fontAlgn="auto">
              <a:spcBef>
                <a:spcPts val="0"/>
              </a:spcBef>
              <a:spcAft>
                <a:spcPts val="0"/>
              </a:spcAft>
              <a:defRPr sz="1200">
                <a:latin typeface="+mn-lt"/>
              </a:defRPr>
            </a:lvl1pPr>
          </a:lstStyle>
          <a:p>
            <a:pPr>
              <a:defRPr/>
            </a:pPr>
            <a:fld id="{6AA6E387-4D5C-4577-A554-47D596CD0FC3}" type="datetimeFigureOut">
              <a:rPr lang="en-US"/>
              <a:pPr>
                <a:defRPr/>
              </a:pPr>
              <a:t>11/12/2013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0" tIns="46580" rIns="93160" bIns="46580" rtlCol="0" anchor="ctr"/>
          <a:lstStyle/>
          <a:p>
            <a:pPr lvl="0"/>
            <a:endParaRPr lang="en-US" noProof="0" dirty="0"/>
          </a:p>
        </p:txBody>
      </p:sp>
      <p:sp>
        <p:nvSpPr>
          <p:cNvPr id="5" name="Notes Placeholder 4"/>
          <p:cNvSpPr>
            <a:spLocks noGrp="1"/>
          </p:cNvSpPr>
          <p:nvPr>
            <p:ph type="body" sz="quarter" idx="3"/>
          </p:nvPr>
        </p:nvSpPr>
        <p:spPr>
          <a:xfrm>
            <a:off x="701350" y="4415478"/>
            <a:ext cx="5607701" cy="4184317"/>
          </a:xfrm>
          <a:prstGeom prst="rect">
            <a:avLst/>
          </a:prstGeom>
        </p:spPr>
        <p:txBody>
          <a:bodyPr vert="horz" lIns="93160" tIns="46580" rIns="93160" bIns="4658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394"/>
            <a:ext cx="3037634" cy="465445"/>
          </a:xfrm>
          <a:prstGeom prst="rect">
            <a:avLst/>
          </a:prstGeom>
        </p:spPr>
        <p:txBody>
          <a:bodyPr vert="horz" lIns="93160" tIns="46580" rIns="93160" bIns="4658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1219" y="8829394"/>
            <a:ext cx="3037634" cy="465445"/>
          </a:xfrm>
          <a:prstGeom prst="rect">
            <a:avLst/>
          </a:prstGeom>
        </p:spPr>
        <p:txBody>
          <a:bodyPr vert="horz" lIns="93160" tIns="46580" rIns="93160" bIns="46580" rtlCol="0" anchor="b"/>
          <a:lstStyle>
            <a:lvl1pPr algn="r" fontAlgn="auto">
              <a:spcBef>
                <a:spcPts val="0"/>
              </a:spcBef>
              <a:spcAft>
                <a:spcPts val="0"/>
              </a:spcAft>
              <a:defRPr sz="1200">
                <a:latin typeface="+mn-lt"/>
              </a:defRPr>
            </a:lvl1pPr>
          </a:lstStyle>
          <a:p>
            <a:pPr>
              <a:defRPr/>
            </a:pPr>
            <a:fld id="{50C6223D-39D7-40D9-A3CF-CA4FE755EF6F}" type="slidenum">
              <a:rPr lang="en-US"/>
              <a:pPr>
                <a:defRPr/>
              </a:pPr>
              <a:t>‹#›</a:t>
            </a:fld>
            <a:endParaRPr lang="en-US" dirty="0"/>
          </a:p>
        </p:txBody>
      </p:sp>
    </p:spTree>
    <p:extLst>
      <p:ext uri="{BB962C8B-B14F-4D97-AF65-F5344CB8AC3E}">
        <p14:creationId xmlns:p14="http://schemas.microsoft.com/office/powerpoint/2010/main" val="2693826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solidFill>
                  <a:prstClr val="black"/>
                </a:solidFill>
              </a:rPr>
              <a:pPr>
                <a:defRPr/>
              </a:pPr>
              <a:t>3</a:t>
            </a:fld>
            <a:endParaRPr lang="en-US"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27</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28</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29</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30</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31</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32</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33</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5</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35</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36</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37</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38</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39</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EB05D7F-BB97-4EF4-85F3-162336E81954}" type="slidenum">
              <a:rPr lang="en-US" smtClean="0"/>
              <a:pPr>
                <a:defRPr/>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722437"/>
            <a:ext cx="7772400" cy="4525963"/>
          </a:xfrm>
        </p:spPr>
        <p:txBody>
          <a:bodyPr/>
          <a:lstStyle>
            <a:lvl1pPr>
              <a:defRPr baseline="0">
                <a:solidFill>
                  <a:srgbClr val="192168"/>
                </a:solidFill>
                <a:latin typeface="Tahoma" pitchFamily="34" charset="0"/>
                <a:cs typeface="Tahoma" pitchFamily="34" charset="0"/>
              </a:defRPr>
            </a:lvl1pPr>
            <a:lvl2pPr>
              <a:defRPr>
                <a:solidFill>
                  <a:srgbClr val="192168"/>
                </a:solidFill>
                <a:latin typeface="Tahoma" pitchFamily="34" charset="0"/>
                <a:cs typeface="Tahoma" pitchFamily="34" charset="0"/>
              </a:defRPr>
            </a:lvl2pPr>
            <a:lvl3pPr>
              <a:defRPr>
                <a:solidFill>
                  <a:srgbClr val="192168"/>
                </a:solidFill>
                <a:latin typeface="Tahoma" pitchFamily="34" charset="0"/>
                <a:cs typeface="Tahoma" pitchFamily="34" charset="0"/>
              </a:defRPr>
            </a:lvl3pPr>
            <a:lvl4pPr>
              <a:defRPr>
                <a:solidFill>
                  <a:srgbClr val="192168"/>
                </a:solidFill>
                <a:latin typeface="Tahoma" pitchFamily="34" charset="0"/>
                <a:cs typeface="Tahoma" pitchFamily="34" charset="0"/>
              </a:defRPr>
            </a:lvl4pPr>
            <a:lvl5pPr>
              <a:buClr>
                <a:srgbClr val="CE1126"/>
              </a:buClr>
              <a:defRPr>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Date Placeholder 3"/>
          <p:cNvSpPr>
            <a:spLocks noGrp="1"/>
          </p:cNvSpPr>
          <p:nvPr userDrawn="1">
            <p:ph type="dt" sz="half" idx="10"/>
          </p:nvPr>
        </p:nvSpPr>
        <p:spPr/>
        <p:txBody>
          <a:bodyPr/>
          <a:lstStyle>
            <a:lvl1pPr>
              <a:defRPr/>
            </a:lvl1pPr>
          </a:lstStyle>
          <a:p>
            <a:pPr>
              <a:defRPr/>
            </a:pPr>
            <a:fld id="{4B085A3B-1089-4A90-9624-8CE8F04A20C7}" type="datetime1">
              <a:rPr lang="en-US"/>
              <a:pPr>
                <a:defRPr/>
              </a:pPr>
              <a:t>11/12/2013</a:t>
            </a:fld>
            <a:endParaRPr lang="en-US" dirty="0"/>
          </a:p>
        </p:txBody>
      </p:sp>
      <p:sp>
        <p:nvSpPr>
          <p:cNvPr id="5" name="Footer Placeholder 4"/>
          <p:cNvSpPr>
            <a:spLocks noGrp="1"/>
          </p:cNvSpPr>
          <p:nvPr userDrawn="1">
            <p:ph type="ftr" sz="quarter" idx="11"/>
          </p:nvPr>
        </p:nvSpPr>
        <p:spPr/>
        <p:txBody>
          <a:bodyPr/>
          <a:lstStyle>
            <a:lvl1pPr>
              <a:defRPr/>
            </a:lvl1pPr>
          </a:lstStyle>
          <a:p>
            <a:pPr>
              <a:defRPr/>
            </a:pPr>
            <a:endParaRPr lang="en-US" dirty="0"/>
          </a:p>
        </p:txBody>
      </p:sp>
      <p:sp>
        <p:nvSpPr>
          <p:cNvPr id="6" name="Slide Number Placeholder 5"/>
          <p:cNvSpPr>
            <a:spLocks noGrp="1"/>
          </p:cNvSpPr>
          <p:nvPr userDrawn="1">
            <p:ph type="sldNum" sz="quarter" idx="12"/>
          </p:nvPr>
        </p:nvSpPr>
        <p:spPr/>
        <p:txBody>
          <a:bodyPr/>
          <a:lstStyle>
            <a:lvl1pPr>
              <a:defRPr/>
            </a:lvl1pPr>
          </a:lstStyle>
          <a:p>
            <a:pPr>
              <a:defRPr/>
            </a:pPr>
            <a:fld id="{B6C6E8F7-90E9-4234-8F5E-1A49D680347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userDrawn="1">
            <p:ph type="dt" sz="half" idx="10"/>
          </p:nvPr>
        </p:nvSpPr>
        <p:spPr/>
        <p:txBody>
          <a:bodyPr/>
          <a:lstStyle>
            <a:lvl1pPr>
              <a:defRPr/>
            </a:lvl1pPr>
          </a:lstStyle>
          <a:p>
            <a:pPr>
              <a:defRPr/>
            </a:pPr>
            <a:fld id="{8F6C0BF2-0128-48C3-B3B9-39D5F24ADCC9}" type="datetime1">
              <a:rPr lang="en-US"/>
              <a:pPr>
                <a:defRPr/>
              </a:pPr>
              <a:t>11/12/2013</a:t>
            </a:fld>
            <a:endParaRPr lang="en-US" dirty="0"/>
          </a:p>
        </p:txBody>
      </p:sp>
      <p:sp>
        <p:nvSpPr>
          <p:cNvPr id="4" name="Footer Placeholder 4"/>
          <p:cNvSpPr>
            <a:spLocks noGrp="1"/>
          </p:cNvSpPr>
          <p:nvPr userDrawn="1">
            <p:ph type="ftr" sz="quarter" idx="11"/>
          </p:nvPr>
        </p:nvSpPr>
        <p:spPr/>
        <p:txBody>
          <a:bodyPr/>
          <a:lstStyle>
            <a:lvl1pPr>
              <a:defRPr/>
            </a:lvl1pPr>
          </a:lstStyle>
          <a:p>
            <a:pPr>
              <a:defRPr/>
            </a:pPr>
            <a:endParaRPr lang="en-US" dirty="0"/>
          </a:p>
        </p:txBody>
      </p:sp>
      <p:sp>
        <p:nvSpPr>
          <p:cNvPr id="5" name="Slide Number Placeholder 5"/>
          <p:cNvSpPr>
            <a:spLocks noGrp="1"/>
          </p:cNvSpPr>
          <p:nvPr userDrawn="1">
            <p:ph type="sldNum" sz="quarter" idx="12"/>
          </p:nvPr>
        </p:nvSpPr>
        <p:spPr/>
        <p:txBody>
          <a:bodyPr/>
          <a:lstStyle>
            <a:lvl1pPr>
              <a:defRPr/>
            </a:lvl1pPr>
          </a:lstStyle>
          <a:p>
            <a:pPr>
              <a:defRPr/>
            </a:pPr>
            <a:fld id="{0F007E64-D858-4686-BEC9-9DE3BFFDA9C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914400" y="1722437"/>
            <a:ext cx="3657600" cy="4525963"/>
          </a:xfrm>
        </p:spPr>
        <p:txBody>
          <a:bodyPr>
            <a:normAutofit/>
          </a:bodyPr>
          <a:lstStyle>
            <a:lvl1pPr>
              <a:defRPr sz="2800">
                <a:solidFill>
                  <a:srgbClr val="192168"/>
                </a:solidFill>
              </a:defRPr>
            </a:lvl1pPr>
            <a:lvl2pPr>
              <a:defRPr sz="2400">
                <a:solidFill>
                  <a:srgbClr val="192168"/>
                </a:solidFill>
              </a:defRPr>
            </a:lvl2pPr>
            <a:lvl3pPr marL="1143000" marR="0" indent="-228600" algn="l" defTabSz="914400" rtl="0" eaLnBrk="1" fontAlgn="auto" latinLnBrk="0" hangingPunct="1">
              <a:lnSpc>
                <a:spcPct val="100000"/>
              </a:lnSpc>
              <a:spcBef>
                <a:spcPct val="20000"/>
              </a:spcBef>
              <a:spcAft>
                <a:spcPts val="0"/>
              </a:spcAft>
              <a:buClr>
                <a:srgbClr val="CE1126"/>
              </a:buClr>
              <a:buSzTx/>
              <a:buFont typeface="Calibri" pitchFamily="34" charset="0"/>
              <a:buChar char="–"/>
              <a:tabLst/>
              <a:defRPr sz="2000">
                <a:solidFill>
                  <a:srgbClr val="192168"/>
                </a:solidFill>
              </a:defRPr>
            </a:lvl3pPr>
            <a:lvl4pPr>
              <a:buFont typeface="Arial" pitchFamily="34" charset="0"/>
              <a:buChar char="•"/>
              <a:defRPr sz="1800">
                <a:solidFill>
                  <a:srgbClr val="192168"/>
                </a:solidFill>
              </a:defRPr>
            </a:lvl4pPr>
            <a:lvl5pPr>
              <a:defRPr sz="1800">
                <a:solidFill>
                  <a:srgbClr val="0000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5029200" y="1722437"/>
            <a:ext cx="3642360" cy="4525963"/>
          </a:xfrm>
        </p:spPr>
        <p:txBody>
          <a:bodyPr/>
          <a:lstStyle>
            <a:lvl1pPr>
              <a:defRPr sz="2800">
                <a:solidFill>
                  <a:srgbClr val="192168"/>
                </a:solidFill>
              </a:defRPr>
            </a:lvl1pPr>
            <a:lvl2pPr>
              <a:defRPr sz="2400">
                <a:solidFill>
                  <a:srgbClr val="192168"/>
                </a:solidFill>
              </a:defRPr>
            </a:lvl2pPr>
            <a:lvl3pPr>
              <a:defRPr sz="2000">
                <a:solidFill>
                  <a:srgbClr val="192168"/>
                </a:solidFill>
              </a:defRPr>
            </a:lvl3pPr>
            <a:lvl4pPr>
              <a:buFont typeface="Arial" pitchFamily="34" charset="0"/>
              <a:buChar char="•"/>
              <a:defRPr sz="1800">
                <a:solidFill>
                  <a:srgbClr val="192168"/>
                </a:solidFill>
              </a:defRPr>
            </a:lvl4pPr>
            <a:lvl5pPr>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3"/>
          <p:cNvSpPr>
            <a:spLocks noGrp="1"/>
          </p:cNvSpPr>
          <p:nvPr userDrawn="1">
            <p:ph type="dt" sz="half" idx="10"/>
          </p:nvPr>
        </p:nvSpPr>
        <p:spPr/>
        <p:txBody>
          <a:bodyPr/>
          <a:lstStyle>
            <a:lvl1pPr>
              <a:defRPr/>
            </a:lvl1pPr>
          </a:lstStyle>
          <a:p>
            <a:pPr>
              <a:defRPr/>
            </a:pPr>
            <a:fld id="{12030B71-F02F-471D-BB91-D47A53318A3B}" type="datetime1">
              <a:rPr lang="en-US"/>
              <a:pPr>
                <a:defRPr/>
              </a:pPr>
              <a:t>11/12/2013</a:t>
            </a:fld>
            <a:endParaRPr lang="en-US" dirty="0"/>
          </a:p>
        </p:txBody>
      </p:sp>
      <p:sp>
        <p:nvSpPr>
          <p:cNvPr id="6" name="Footer Placeholder 4"/>
          <p:cNvSpPr>
            <a:spLocks noGrp="1"/>
          </p:cNvSpPr>
          <p:nvPr userDrawn="1">
            <p:ph type="ftr" sz="quarter" idx="11"/>
          </p:nvPr>
        </p:nvSpPr>
        <p:spPr/>
        <p:txBody>
          <a:bodyPr/>
          <a:lstStyle>
            <a:lvl1pPr>
              <a:defRPr/>
            </a:lvl1pPr>
          </a:lstStyle>
          <a:p>
            <a:pPr>
              <a:defRPr/>
            </a:pPr>
            <a:endParaRPr lang="en-US" dirty="0"/>
          </a:p>
        </p:txBody>
      </p:sp>
      <p:sp>
        <p:nvSpPr>
          <p:cNvPr id="7" name="Slide Number Placeholder 5"/>
          <p:cNvSpPr>
            <a:spLocks noGrp="1"/>
          </p:cNvSpPr>
          <p:nvPr userDrawn="1">
            <p:ph type="sldNum" sz="quarter" idx="12"/>
          </p:nvPr>
        </p:nvSpPr>
        <p:spPr/>
        <p:txBody>
          <a:bodyPr/>
          <a:lstStyle>
            <a:lvl1pPr>
              <a:defRPr/>
            </a:lvl1pPr>
          </a:lstStyle>
          <a:p>
            <a:pPr>
              <a:defRPr/>
            </a:pPr>
            <a:fld id="{4E1983DD-F7F3-4A2E-BF80-F4F1AB93302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144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285999"/>
            <a:ext cx="3657600" cy="3840163"/>
          </a:xfrm>
        </p:spPr>
        <p:txBody>
          <a:bodyPr/>
          <a:lstStyle>
            <a:lvl1pPr>
              <a:defRPr sz="2400"/>
            </a:lvl1pPr>
            <a:lvl2pPr>
              <a:defRPr sz="2000"/>
            </a:lvl2pPr>
            <a:lvl3pPr marL="1143000" marR="0" indent="-228600" algn="l" defTabSz="914400" rtl="0" eaLnBrk="0" fontAlgn="base" latinLnBrk="0" hangingPunct="0">
              <a:lnSpc>
                <a:spcPct val="100000"/>
              </a:lnSpc>
              <a:spcBef>
                <a:spcPct val="20000"/>
              </a:spcBef>
              <a:spcAft>
                <a:spcPct val="0"/>
              </a:spcAft>
              <a:buClr>
                <a:srgbClr val="CE1126"/>
              </a:buClr>
              <a:buSzTx/>
              <a:buFont typeface="Calibri" pitchFamily="34" charset="0"/>
              <a:buChar char="–"/>
              <a:tabLst/>
              <a:defRPr sz="1800" baseline="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50292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285999"/>
            <a:ext cx="3657600" cy="3840163"/>
          </a:xfrm>
        </p:spPr>
        <p:txBody>
          <a:bodyPr/>
          <a:lstStyle>
            <a:lvl1pPr>
              <a:defRPr sz="2400"/>
            </a:lvl1pPr>
            <a:lvl2pPr marL="742950" marR="0" indent="-285750" algn="l" defTabSz="914400" rtl="0" eaLnBrk="1" fontAlgn="auto" latinLnBrk="0" hangingPunct="1">
              <a:lnSpc>
                <a:spcPct val="100000"/>
              </a:lnSpc>
              <a:spcBef>
                <a:spcPct val="20000"/>
              </a:spcBef>
              <a:spcAft>
                <a:spcPts val="0"/>
              </a:spcAft>
              <a:buClr>
                <a:srgbClr val="CE1126"/>
              </a:buClr>
              <a:buSzTx/>
              <a:buFont typeface="Wingdings 3" pitchFamily="18" charset="2"/>
              <a:buChar char=""/>
              <a:tabLst/>
              <a:defRPr sz="2000"/>
            </a:lvl2pPr>
            <a:lvl3pPr>
              <a:buFont typeface="Tahoma" pitchFamily="34" charset="0"/>
              <a:buChar cha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Date Placeholder 3"/>
          <p:cNvSpPr>
            <a:spLocks noGrp="1"/>
          </p:cNvSpPr>
          <p:nvPr userDrawn="1">
            <p:ph type="dt" sz="half" idx="10"/>
          </p:nvPr>
        </p:nvSpPr>
        <p:spPr/>
        <p:txBody>
          <a:bodyPr/>
          <a:lstStyle>
            <a:lvl1pPr>
              <a:defRPr/>
            </a:lvl1pPr>
          </a:lstStyle>
          <a:p>
            <a:pPr>
              <a:defRPr/>
            </a:pPr>
            <a:fld id="{1B057478-98D3-4544-B46E-140784110EAF}" type="datetime1">
              <a:rPr lang="en-US"/>
              <a:pPr>
                <a:defRPr/>
              </a:pPr>
              <a:t>11/12/2013</a:t>
            </a:fld>
            <a:endParaRPr lang="en-US" dirty="0"/>
          </a:p>
        </p:txBody>
      </p:sp>
      <p:sp>
        <p:nvSpPr>
          <p:cNvPr id="8" name="Footer Placeholder 4"/>
          <p:cNvSpPr>
            <a:spLocks noGrp="1"/>
          </p:cNvSpPr>
          <p:nvPr userDrawn="1">
            <p:ph type="ftr" sz="quarter" idx="11"/>
          </p:nvPr>
        </p:nvSpPr>
        <p:spPr/>
        <p:txBody>
          <a:bodyPr/>
          <a:lstStyle>
            <a:lvl1pPr>
              <a:defRPr/>
            </a:lvl1pPr>
          </a:lstStyle>
          <a:p>
            <a:pPr>
              <a:defRPr/>
            </a:pPr>
            <a:endParaRPr lang="en-US" dirty="0"/>
          </a:p>
        </p:txBody>
      </p:sp>
      <p:sp>
        <p:nvSpPr>
          <p:cNvPr id="9" name="Slide Number Placeholder 5"/>
          <p:cNvSpPr>
            <a:spLocks noGrp="1"/>
          </p:cNvSpPr>
          <p:nvPr userDrawn="1">
            <p:ph type="sldNum" sz="quarter" idx="12"/>
          </p:nvPr>
        </p:nvSpPr>
        <p:spPr/>
        <p:txBody>
          <a:bodyPr/>
          <a:lstStyle>
            <a:lvl1pPr>
              <a:defRPr/>
            </a:lvl1pPr>
          </a:lstStyle>
          <a:p>
            <a:pPr>
              <a:defRPr/>
            </a:pPr>
            <a:fld id="{5A180D92-8712-4543-AEB1-C9DEAD93056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with banner)">
    <p:spTree>
      <p:nvGrpSpPr>
        <p:cNvPr id="1" name=""/>
        <p:cNvGrpSpPr/>
        <p:nvPr/>
      </p:nvGrpSpPr>
      <p:grpSpPr>
        <a:xfrm>
          <a:off x="0" y="0"/>
          <a:ext cx="0" cy="0"/>
          <a:chOff x="0" y="0"/>
          <a:chExt cx="0" cy="0"/>
        </a:xfrm>
      </p:grpSpPr>
      <p:pic>
        <p:nvPicPr>
          <p:cNvPr id="2051" name="Picture 3" descr="C:\WINNT\Profiles\Himes_D\Desktop\logo_tall.png"/>
          <p:cNvPicPr>
            <a:picLocks noChangeAspect="1" noChangeArrowheads="1"/>
          </p:cNvPicPr>
          <p:nvPr userDrawn="1"/>
        </p:nvPicPr>
        <p:blipFill>
          <a:blip r:embed="rId2" cstate="print"/>
          <a:srcRect/>
          <a:stretch>
            <a:fillRect/>
          </a:stretch>
        </p:blipFill>
        <p:spPr bwMode="auto">
          <a:xfrm>
            <a:off x="-88900" y="0"/>
            <a:ext cx="927100" cy="7086600"/>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 name="Text Box 26"/>
          <p:cNvSpPr txBox="1">
            <a:spLocks noChangeArrowheads="1"/>
          </p:cNvSpPr>
          <p:nvPr userDrawn="1"/>
        </p:nvSpPr>
        <p:spPr bwMode="auto">
          <a:xfrm>
            <a:off x="0" y="0"/>
            <a:ext cx="762115" cy="6858000"/>
          </a:xfrm>
          <a:prstGeom prst="rect">
            <a:avLst/>
          </a:prstGeom>
          <a:gradFill>
            <a:gsLst>
              <a:gs pos="0">
                <a:srgbClr val="192168"/>
              </a:gs>
              <a:gs pos="26000">
                <a:srgbClr val="192168">
                  <a:alpha val="79000"/>
                </a:srgbClr>
              </a:gs>
              <a:gs pos="78000">
                <a:srgbClr val="969EE6">
                  <a:alpha val="68000"/>
                </a:srgbClr>
              </a:gs>
              <a:gs pos="100000">
                <a:srgbClr val="CACEF2">
                  <a:alpha val="61000"/>
                </a:srgbClr>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sp>
        <p:nvSpPr>
          <p:cNvPr id="2" name="Title 1"/>
          <p:cNvSpPr>
            <a:spLocks noGrp="1"/>
          </p:cNvSpPr>
          <p:nvPr>
            <p:ph type="title"/>
          </p:nvPr>
        </p:nvSpPr>
        <p:spPr>
          <a:xfrm>
            <a:off x="914400" y="2103120"/>
            <a:ext cx="7772400" cy="2286000"/>
          </a:xfrm>
        </p:spPr>
        <p:txBody>
          <a:bodyPr anchor="ctr"/>
          <a:lstStyle>
            <a:lvl1pPr algn="ctr">
              <a:defRPr sz="4000" b="1" cap="all"/>
            </a:lvl1pPr>
          </a:lstStyle>
          <a:p>
            <a:r>
              <a:rPr lang="en-US" smtClean="0"/>
              <a:t>Click to edit Master title style</a:t>
            </a:r>
            <a:endParaRPr lang="en-US" dirty="0"/>
          </a:p>
        </p:txBody>
      </p:sp>
      <p:pic>
        <p:nvPicPr>
          <p:cNvPr id="5122" name="Picture 2" descr="C:\WINNT\Profiles\Himes_D\Desktop\logo_vert.png"/>
          <p:cNvPicPr>
            <a:picLocks noChangeAspect="1" noChangeArrowheads="1"/>
          </p:cNvPicPr>
          <p:nvPr userDrawn="1"/>
        </p:nvPicPr>
        <p:blipFill>
          <a:blip r:embed="rId2" cstate="print"/>
          <a:srcRect/>
          <a:stretch>
            <a:fillRect/>
          </a:stretch>
        </p:blipFill>
        <p:spPr bwMode="auto">
          <a:xfrm>
            <a:off x="0" y="5943600"/>
            <a:ext cx="758972" cy="914400"/>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3160713" cy="1162050"/>
          </a:xfrm>
        </p:spPr>
        <p:txBody>
          <a:bodyPr>
            <a:noAutofit/>
          </a:bodyPr>
          <a:lstStyle>
            <a:lvl1pPr algn="l">
              <a:defRPr sz="3600" b="1"/>
            </a:lvl1pPr>
          </a:lstStyle>
          <a:p>
            <a:r>
              <a:rPr lang="en-US" smtClean="0"/>
              <a:t>Click to edit Master title style</a:t>
            </a:r>
            <a:endParaRPr lang="en-US" dirty="0"/>
          </a:p>
        </p:txBody>
      </p:sp>
      <p:sp>
        <p:nvSpPr>
          <p:cNvPr id="3" name="Content Placeholder 2"/>
          <p:cNvSpPr>
            <a:spLocks noGrp="1"/>
          </p:cNvSpPr>
          <p:nvPr>
            <p:ph idx="1"/>
          </p:nvPr>
        </p:nvSpPr>
        <p:spPr>
          <a:xfrm>
            <a:off x="4038600" y="273050"/>
            <a:ext cx="4648200" cy="5853113"/>
          </a:xfrm>
        </p:spPr>
        <p:txBody>
          <a:bodyPr/>
          <a:lstStyle>
            <a:lvl1pPr>
              <a:defRPr sz="3200">
                <a:solidFill>
                  <a:srgbClr val="192168"/>
                </a:solidFill>
              </a:defRPr>
            </a:lvl1pPr>
            <a:lvl2pPr>
              <a:defRPr sz="2800">
                <a:solidFill>
                  <a:srgbClr val="192168"/>
                </a:solidFill>
              </a:defRPr>
            </a:lvl2pPr>
            <a:lvl3pPr>
              <a:defRPr sz="2400">
                <a:solidFill>
                  <a:srgbClr val="192168"/>
                </a:solidFill>
              </a:defRPr>
            </a:lvl3pPr>
            <a:lvl4pPr>
              <a:defRPr sz="2000">
                <a:solidFill>
                  <a:srgbClr val="192168"/>
                </a:solidFill>
              </a:defRPr>
            </a:lvl4pPr>
            <a:lvl5pPr>
              <a:buClr>
                <a:srgbClr val="CE1126"/>
              </a:buClr>
              <a:defRPr sz="2000" baseline="0">
                <a:solidFill>
                  <a:srgbClr val="00000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914400" y="1435100"/>
            <a:ext cx="3160713" cy="4691063"/>
          </a:xfrm>
        </p:spPr>
        <p:txBody>
          <a:bodyPr>
            <a:normAutofit/>
          </a:bodyPr>
          <a:lstStyle>
            <a:lvl1pPr marL="0" indent="0">
              <a:buNone/>
              <a:defRPr sz="2000">
                <a:solidFill>
                  <a:srgbClr val="192168"/>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8A5DA8AB-3401-47A8-B65B-23D91D179999}" type="datetime1">
              <a:rPr lang="en-US"/>
              <a:pPr>
                <a:defRPr/>
              </a:pPr>
              <a:t>11/12/2013</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dirty="0"/>
          </a:p>
        </p:txBody>
      </p:sp>
      <p:sp>
        <p:nvSpPr>
          <p:cNvPr id="10" name="Slide Number Placeholder 6"/>
          <p:cNvSpPr>
            <a:spLocks noGrp="1"/>
          </p:cNvSpPr>
          <p:nvPr>
            <p:ph type="sldNum" sz="quarter" idx="12"/>
          </p:nvPr>
        </p:nvSpPr>
        <p:spPr/>
        <p:txBody>
          <a:bodyPr/>
          <a:lstStyle>
            <a:lvl1pPr>
              <a:defRPr/>
            </a:lvl1pPr>
          </a:lstStyle>
          <a:p>
            <a:pPr>
              <a:defRPr/>
            </a:pPr>
            <a:fld id="{51D03734-BC97-4A83-AE60-97578BDF6C12}" type="slidenum">
              <a:rPr lang="en-US"/>
              <a:pPr>
                <a:defRPr/>
              </a:pPr>
              <a:t>‹#›</a:t>
            </a:fld>
            <a:endParaRPr lang="en-US" dirty="0"/>
          </a:p>
        </p:txBody>
      </p:sp>
      <p:pic>
        <p:nvPicPr>
          <p:cNvPr id="4100" name="Picture 4" descr="C:\WINNT\Profiles\Himes_D\Desktop\logo_tall.png"/>
          <p:cNvPicPr>
            <a:picLocks noChangeAspect="1" noChangeArrowheads="1"/>
          </p:cNvPicPr>
          <p:nvPr userDrawn="1"/>
        </p:nvPicPr>
        <p:blipFill>
          <a:blip r:embed="rId2" cstate="print"/>
          <a:srcRect/>
          <a:stretch>
            <a:fillRect/>
          </a:stretch>
        </p:blipFill>
        <p:spPr bwMode="auto">
          <a:xfrm>
            <a:off x="-152400" y="6350"/>
            <a:ext cx="927100" cy="708025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Presentation Title">
    <p:bg>
      <p:bgPr>
        <a:gradFill rotWithShape="1">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sp>
        <p:nvSpPr>
          <p:cNvPr id="4" name="Line 4"/>
          <p:cNvSpPr>
            <a:spLocks noChangeShapeType="1"/>
          </p:cNvSpPr>
          <p:nvPr userDrawn="1"/>
        </p:nvSpPr>
        <p:spPr bwMode="auto">
          <a:xfrm>
            <a:off x="685800" y="2895600"/>
            <a:ext cx="7797800" cy="0"/>
          </a:xfrm>
          <a:prstGeom prst="line">
            <a:avLst/>
          </a:prstGeom>
          <a:noFill/>
          <a:ln w="76200">
            <a:solidFill>
              <a:srgbClr val="CE1126"/>
            </a:solidFill>
            <a:round/>
            <a:headEnd/>
            <a:tailEnd/>
          </a:ln>
        </p:spPr>
        <p:txBody>
          <a:bodyPr anchor="ctr"/>
          <a:lstStyle/>
          <a:p>
            <a:pPr>
              <a:defRPr/>
            </a:pPr>
            <a:endParaRPr lang="en-US" dirty="0"/>
          </a:p>
        </p:txBody>
      </p:sp>
      <p:sp>
        <p:nvSpPr>
          <p:cNvPr id="3074" name="Rectangle 2"/>
          <p:cNvSpPr>
            <a:spLocks noGrp="1" noChangeArrowheads="1"/>
          </p:cNvSpPr>
          <p:nvPr>
            <p:ph type="ctrTitle"/>
          </p:nvPr>
        </p:nvSpPr>
        <p:spPr>
          <a:xfrm>
            <a:off x="685800" y="914400"/>
            <a:ext cx="7772400" cy="1828800"/>
          </a:xfrm>
          <a:prstGeom prst="rect">
            <a:avLst/>
          </a:prstGeom>
        </p:spPr>
        <p:txBody>
          <a:bodyPr anchor="b"/>
          <a:lstStyle>
            <a:lvl1pPr>
              <a:spcBef>
                <a:spcPts val="0"/>
              </a:spcBef>
              <a:defRPr sz="4400" baseline="0">
                <a:solidFill>
                  <a:schemeClr val="bg1"/>
                </a:solidFill>
                <a:latin typeface="Tahoma" pitchFamily="34" charset="0"/>
                <a:cs typeface="Tahoma" pitchFamily="34" charset="0"/>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1371600" y="3124200"/>
            <a:ext cx="6400800" cy="3581400"/>
          </a:xfrm>
          <a:prstGeom prst="rect">
            <a:avLst/>
          </a:prstGeom>
        </p:spPr>
        <p:txBody>
          <a:bodyPr/>
          <a:lstStyle>
            <a:lvl1pPr marL="0" indent="0" algn="ctr">
              <a:spcBef>
                <a:spcPts val="0"/>
              </a:spcBef>
              <a:buFont typeface="Wingdings" pitchFamily="2" charset="2"/>
              <a:buNone/>
              <a:defRPr sz="3600" b="1">
                <a:solidFill>
                  <a:schemeClr val="bg1"/>
                </a:solidFill>
                <a:latin typeface="Tahoma" pitchFamily="34" charset="0"/>
                <a:cs typeface="Tahoma" pitchFamily="34" charset="0"/>
              </a:defRPr>
            </a:lvl1pPr>
          </a:lstStyle>
          <a:p>
            <a:r>
              <a:rPr lang="en-US" dirty="0" smtClean="0"/>
              <a:t>Click to edit Master subtitle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Info">
    <p:bg>
      <p:bgPr>
        <a:gradFill rotWithShape="1">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685800" y="1828800"/>
            <a:ext cx="7797800" cy="0"/>
          </a:xfrm>
          <a:prstGeom prst="line">
            <a:avLst/>
          </a:prstGeom>
          <a:noFill/>
          <a:ln w="76200">
            <a:solidFill>
              <a:srgbClr val="CE1126"/>
            </a:solidFill>
            <a:round/>
            <a:headEnd/>
            <a:tailEnd/>
          </a:ln>
        </p:spPr>
        <p:txBody>
          <a:bodyPr anchor="ctr"/>
          <a:lstStyle/>
          <a:p>
            <a:pPr>
              <a:defRPr/>
            </a:pPr>
            <a:endParaRPr lang="en-US" dirty="0"/>
          </a:p>
        </p:txBody>
      </p:sp>
      <p:sp>
        <p:nvSpPr>
          <p:cNvPr id="4" name="Rectangle 2"/>
          <p:cNvSpPr txBox="1">
            <a:spLocks noChangeArrowheads="1"/>
          </p:cNvSpPr>
          <p:nvPr userDrawn="1"/>
        </p:nvSpPr>
        <p:spPr bwMode="auto">
          <a:xfrm>
            <a:off x="762000" y="762000"/>
            <a:ext cx="7772400" cy="914400"/>
          </a:xfrm>
          <a:prstGeom prst="rect">
            <a:avLst/>
          </a:prstGeom>
          <a:noFill/>
          <a:ln w="9525">
            <a:noFill/>
            <a:miter lim="800000"/>
            <a:headEnd/>
            <a:tailEnd/>
          </a:ln>
        </p:spPr>
        <p:txBody>
          <a:bodyPr anchor="ctr"/>
          <a:lstStyle/>
          <a:p>
            <a:pPr algn="ctr">
              <a:defRPr/>
            </a:pPr>
            <a:r>
              <a:rPr lang="en-US" sz="4400" b="1" kern="0" dirty="0">
                <a:solidFill>
                  <a:schemeClr val="bg1"/>
                </a:solidFill>
                <a:latin typeface="Verdana" pitchFamily="34" charset="0"/>
                <a:ea typeface="+mj-ea"/>
                <a:cs typeface="+mj-cs"/>
              </a:rPr>
              <a:t>Contact Information</a:t>
            </a:r>
          </a:p>
        </p:txBody>
      </p:sp>
      <p:sp>
        <p:nvSpPr>
          <p:cNvPr id="3074" name="Rectangle 2"/>
          <p:cNvSpPr>
            <a:spLocks noGrp="1" noChangeArrowheads="1"/>
          </p:cNvSpPr>
          <p:nvPr>
            <p:ph type="ctrTitle"/>
          </p:nvPr>
        </p:nvSpPr>
        <p:spPr>
          <a:xfrm>
            <a:off x="685800" y="2057400"/>
            <a:ext cx="7772400" cy="3810000"/>
          </a:xfrm>
          <a:prstGeom prst="rect">
            <a:avLst/>
          </a:prstGeom>
        </p:spPr>
        <p:txBody>
          <a:bodyPr anchor="t">
            <a:normAutofit/>
          </a:bodyPr>
          <a:lstStyle>
            <a:lvl1pPr>
              <a:lnSpc>
                <a:spcPct val="100000"/>
              </a:lnSpc>
              <a:spcBef>
                <a:spcPts val="600"/>
              </a:spcBef>
              <a:defRPr sz="4000">
                <a:solidFill>
                  <a:schemeClr val="bg1"/>
                </a:solidFill>
                <a:latin typeface="Verdana" pitchFamily="34" charset="0"/>
                <a:cs typeface="Tahoma" pitchFamily="34" charset="0"/>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title</a:t>
            </a:r>
          </a:p>
        </p:txBody>
      </p:sp>
      <p:sp>
        <p:nvSpPr>
          <p:cNvPr id="1027" name="Text Placeholder 2"/>
          <p:cNvSpPr>
            <a:spLocks noGrp="1"/>
          </p:cNvSpPr>
          <p:nvPr>
            <p:ph type="body" idx="1"/>
          </p:nvPr>
        </p:nvSpPr>
        <p:spPr bwMode="auto">
          <a:xfrm>
            <a:off x="914400" y="1752600"/>
            <a:ext cx="77724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text</a:t>
            </a:r>
          </a:p>
          <a:p>
            <a:pPr lvl="1"/>
            <a:r>
              <a:rPr lang="en-US" smtClean="0"/>
              <a:t>Second level</a:t>
            </a:r>
          </a:p>
          <a:p>
            <a:pPr lvl="2"/>
            <a:r>
              <a:rPr lang="en-US" smtClean="0"/>
              <a:t>Third level</a:t>
            </a:r>
          </a:p>
          <a:p>
            <a:pPr lvl="3"/>
            <a:r>
              <a:rPr lang="en-US" smtClean="0"/>
              <a:t>Fourth level (not recommended)</a:t>
            </a:r>
          </a:p>
          <a:p>
            <a:pPr lvl="4"/>
            <a:endParaRPr lang="en-US" smtClean="0"/>
          </a:p>
          <a:p>
            <a:pPr lvl="3"/>
            <a:endParaRPr lang="en-US" smtClean="0"/>
          </a:p>
        </p:txBody>
      </p:sp>
      <p:sp>
        <p:nvSpPr>
          <p:cNvPr id="4" name="Date Placeholder 3"/>
          <p:cNvSpPr>
            <a:spLocks noGrp="1"/>
          </p:cNvSpPr>
          <p:nvPr>
            <p:ph type="dt" sz="half" idx="2"/>
          </p:nvPr>
        </p:nvSpPr>
        <p:spPr>
          <a:xfrm>
            <a:off x="6858000" y="6324600"/>
            <a:ext cx="1143000" cy="365125"/>
          </a:xfrm>
          <a:prstGeom prst="rect">
            <a:avLst/>
          </a:prstGeom>
        </p:spPr>
        <p:txBody>
          <a:bodyPr vert="horz" lIns="91440" tIns="45720" rIns="91440" bIns="45720" rtlCol="0" anchor="ctr"/>
          <a:lstStyle>
            <a:lvl1pPr algn="l" fontAlgn="auto">
              <a:spcBef>
                <a:spcPts val="0"/>
              </a:spcBef>
              <a:spcAft>
                <a:spcPts val="0"/>
              </a:spcAft>
              <a:defRPr sz="1200">
                <a:solidFill>
                  <a:srgbClr val="192168"/>
                </a:solidFill>
                <a:latin typeface="Verdana" pitchFamily="34" charset="0"/>
                <a:cs typeface="Tahoma" pitchFamily="34" charset="0"/>
              </a:defRPr>
            </a:lvl1pPr>
          </a:lstStyle>
          <a:p>
            <a:pPr>
              <a:defRPr/>
            </a:pPr>
            <a:fld id="{B44A7E57-8762-4CB3-8354-15CF97A997F7}" type="datetime1">
              <a:rPr lang="en-US"/>
              <a:pPr>
                <a:defRPr/>
              </a:pPr>
              <a:t>11/12/2013</a:t>
            </a:fld>
            <a:endParaRPr lang="en-US" dirty="0"/>
          </a:p>
        </p:txBody>
      </p:sp>
      <p:sp>
        <p:nvSpPr>
          <p:cNvPr id="5" name="Footer Placeholder 4"/>
          <p:cNvSpPr>
            <a:spLocks noGrp="1"/>
          </p:cNvSpPr>
          <p:nvPr>
            <p:ph type="ftr" sz="quarter" idx="3"/>
          </p:nvPr>
        </p:nvSpPr>
        <p:spPr>
          <a:xfrm>
            <a:off x="914400" y="6324600"/>
            <a:ext cx="5943600" cy="365125"/>
          </a:xfrm>
          <a:prstGeom prst="rect">
            <a:avLst/>
          </a:prstGeom>
        </p:spPr>
        <p:txBody>
          <a:bodyPr vert="horz" lIns="91440" tIns="45720" rIns="91440" bIns="45720" rtlCol="0" anchor="ctr">
            <a:normAutofit/>
          </a:bodyPr>
          <a:lstStyle>
            <a:lvl1pPr algn="l" fontAlgn="auto">
              <a:spcBef>
                <a:spcPts val="0"/>
              </a:spcBef>
              <a:spcAft>
                <a:spcPts val="0"/>
              </a:spcAft>
              <a:defRPr sz="1200">
                <a:solidFill>
                  <a:srgbClr val="192168"/>
                </a:solidFill>
                <a:latin typeface="Verdana" pitchFamily="34" charset="0"/>
                <a:cs typeface="Tahoma" pitchFamily="34" charset="0"/>
              </a:defRPr>
            </a:lvl1pPr>
          </a:lstStyle>
          <a:p>
            <a:pPr>
              <a:defRPr/>
            </a:pPr>
            <a:endParaRPr lang="en-US" dirty="0"/>
          </a:p>
        </p:txBody>
      </p:sp>
      <p:sp>
        <p:nvSpPr>
          <p:cNvPr id="6" name="Slide Number Placeholder 5"/>
          <p:cNvSpPr>
            <a:spLocks noGrp="1"/>
          </p:cNvSpPr>
          <p:nvPr>
            <p:ph type="sldNum" sz="quarter" idx="4"/>
          </p:nvPr>
        </p:nvSpPr>
        <p:spPr>
          <a:xfrm>
            <a:off x="8001000" y="6324600"/>
            <a:ext cx="685800" cy="365125"/>
          </a:xfrm>
          <a:prstGeom prst="rect">
            <a:avLst/>
          </a:prstGeom>
        </p:spPr>
        <p:txBody>
          <a:bodyPr vert="horz" lIns="91440" tIns="45720" rIns="91440" bIns="45720" rtlCol="0" anchor="ctr"/>
          <a:lstStyle>
            <a:lvl1pPr algn="r" fontAlgn="auto">
              <a:spcBef>
                <a:spcPts val="0"/>
              </a:spcBef>
              <a:spcAft>
                <a:spcPts val="0"/>
              </a:spcAft>
              <a:defRPr sz="1200">
                <a:solidFill>
                  <a:srgbClr val="192168"/>
                </a:solidFill>
                <a:latin typeface="Verdana" pitchFamily="34" charset="0"/>
                <a:cs typeface="Tahoma" pitchFamily="34" charset="0"/>
              </a:defRPr>
            </a:lvl1pPr>
          </a:lstStyle>
          <a:p>
            <a:pPr>
              <a:defRPr/>
            </a:pPr>
            <a:fld id="{B0B81DAC-DAA2-4CD6-B228-29CC63E4A3B2}" type="slidenum">
              <a:rPr lang="en-US"/>
              <a:pPr>
                <a:defRPr/>
              </a:pPr>
              <a:t>‹#›</a:t>
            </a:fld>
            <a:endParaRPr lang="en-US" dirty="0"/>
          </a:p>
        </p:txBody>
      </p:sp>
      <p:sp>
        <p:nvSpPr>
          <p:cNvPr id="10" name="Text Box 26"/>
          <p:cNvSpPr txBox="1">
            <a:spLocks noChangeArrowheads="1"/>
          </p:cNvSpPr>
          <p:nvPr/>
        </p:nvSpPr>
        <p:spPr bwMode="auto">
          <a:xfrm>
            <a:off x="126" y="0"/>
            <a:ext cx="761989" cy="6857394"/>
          </a:xfrm>
          <a:prstGeom prst="rect">
            <a:avLst/>
          </a:prstGeom>
          <a:gradFill>
            <a:gsLst>
              <a:gs pos="0">
                <a:srgbClr val="192168"/>
              </a:gs>
              <a:gs pos="26000">
                <a:srgbClr val="192168">
                  <a:alpha val="79000"/>
                </a:srgbClr>
              </a:gs>
              <a:gs pos="78000">
                <a:srgbClr val="969EE6">
                  <a:alpha val="68000"/>
                </a:srgbClr>
              </a:gs>
              <a:gs pos="100000">
                <a:srgbClr val="CACEF2">
                  <a:alpha val="61000"/>
                </a:srgbClr>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sp>
        <p:nvSpPr>
          <p:cNvPr id="11" name="Line 15"/>
          <p:cNvSpPr>
            <a:spLocks noChangeShapeType="1"/>
          </p:cNvSpPr>
          <p:nvPr/>
        </p:nvSpPr>
        <p:spPr bwMode="auto">
          <a:xfrm flipV="1">
            <a:off x="0" y="1524000"/>
            <a:ext cx="8686800" cy="0"/>
          </a:xfrm>
          <a:prstGeom prst="line">
            <a:avLst/>
          </a:prstGeom>
          <a:noFill/>
          <a:ln w="76200">
            <a:solidFill>
              <a:srgbClr val="CE1126"/>
            </a:solidFill>
            <a:round/>
            <a:headEnd/>
            <a:tailEnd/>
          </a:ln>
          <a:effectLst/>
        </p:spPr>
        <p:txBody>
          <a:bodyPr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924" r:id="rId1"/>
    <p:sldLayoutId id="2147483923" r:id="rId2"/>
    <p:sldLayoutId id="2147483922" r:id="rId3"/>
    <p:sldLayoutId id="2147483921" r:id="rId4"/>
    <p:sldLayoutId id="2147483925" r:id="rId5"/>
    <p:sldLayoutId id="2147483926" r:id="rId6"/>
    <p:sldLayoutId id="2147483927" r:id="rId7"/>
  </p:sldLayoutIdLst>
  <p:hf hdr="0" ftr="0" dt="0"/>
  <p:txStyles>
    <p:titleStyle>
      <a:lvl1pPr algn="ctr" rtl="0" eaLnBrk="1" fontAlgn="base" hangingPunct="1">
        <a:spcBef>
          <a:spcPct val="0"/>
        </a:spcBef>
        <a:spcAft>
          <a:spcPct val="0"/>
        </a:spcAft>
        <a:defRPr sz="4400" b="1" kern="1200">
          <a:solidFill>
            <a:srgbClr val="192168"/>
          </a:solidFill>
          <a:latin typeface="Tahoma" pitchFamily="34" charset="0"/>
          <a:ea typeface="+mj-ea"/>
          <a:cs typeface="Tahoma" pitchFamily="34" charset="0"/>
        </a:defRPr>
      </a:lvl1pPr>
      <a:lvl2pPr algn="ctr" rtl="0" eaLnBrk="1" fontAlgn="base" hangingPunct="1">
        <a:spcBef>
          <a:spcPct val="0"/>
        </a:spcBef>
        <a:spcAft>
          <a:spcPct val="0"/>
        </a:spcAft>
        <a:defRPr sz="4400" b="1">
          <a:solidFill>
            <a:srgbClr val="192168"/>
          </a:solidFill>
          <a:latin typeface="Tahoma" pitchFamily="34" charset="0"/>
          <a:cs typeface="Tahoma" pitchFamily="34" charset="0"/>
        </a:defRPr>
      </a:lvl2pPr>
      <a:lvl3pPr algn="ctr" rtl="0" eaLnBrk="1" fontAlgn="base" hangingPunct="1">
        <a:spcBef>
          <a:spcPct val="0"/>
        </a:spcBef>
        <a:spcAft>
          <a:spcPct val="0"/>
        </a:spcAft>
        <a:defRPr sz="4400" b="1">
          <a:solidFill>
            <a:srgbClr val="192168"/>
          </a:solidFill>
          <a:latin typeface="Tahoma" pitchFamily="34" charset="0"/>
          <a:cs typeface="Tahoma" pitchFamily="34" charset="0"/>
        </a:defRPr>
      </a:lvl3pPr>
      <a:lvl4pPr algn="ctr" rtl="0" eaLnBrk="1" fontAlgn="base" hangingPunct="1">
        <a:spcBef>
          <a:spcPct val="0"/>
        </a:spcBef>
        <a:spcAft>
          <a:spcPct val="0"/>
        </a:spcAft>
        <a:defRPr sz="4400" b="1">
          <a:solidFill>
            <a:srgbClr val="192168"/>
          </a:solidFill>
          <a:latin typeface="Tahoma" pitchFamily="34" charset="0"/>
          <a:cs typeface="Tahoma" pitchFamily="34" charset="0"/>
        </a:defRPr>
      </a:lvl4pPr>
      <a:lvl5pPr algn="ctr" rtl="0" eaLnBrk="1" fontAlgn="base" hangingPunct="1">
        <a:spcBef>
          <a:spcPct val="0"/>
        </a:spcBef>
        <a:spcAft>
          <a:spcPct val="0"/>
        </a:spcAft>
        <a:defRPr sz="4400" b="1">
          <a:solidFill>
            <a:srgbClr val="192168"/>
          </a:solidFill>
          <a:latin typeface="Tahoma" pitchFamily="34" charset="0"/>
          <a:cs typeface="Tahoma" pitchFamily="34" charset="0"/>
        </a:defRPr>
      </a:lvl5pPr>
      <a:lvl6pPr marL="457200" algn="ctr" rtl="0" eaLnBrk="1" fontAlgn="base" hangingPunct="1">
        <a:spcBef>
          <a:spcPct val="0"/>
        </a:spcBef>
        <a:spcAft>
          <a:spcPct val="0"/>
        </a:spcAft>
        <a:defRPr sz="4400" b="1">
          <a:solidFill>
            <a:schemeClr val="bg1"/>
          </a:solidFill>
          <a:latin typeface="Tahoma" pitchFamily="34" charset="0"/>
          <a:cs typeface="Tahoma" pitchFamily="34" charset="0"/>
        </a:defRPr>
      </a:lvl6pPr>
      <a:lvl7pPr marL="914400" algn="ctr" rtl="0" eaLnBrk="1" fontAlgn="base" hangingPunct="1">
        <a:spcBef>
          <a:spcPct val="0"/>
        </a:spcBef>
        <a:spcAft>
          <a:spcPct val="0"/>
        </a:spcAft>
        <a:defRPr sz="4400" b="1">
          <a:solidFill>
            <a:schemeClr val="bg1"/>
          </a:solidFill>
          <a:latin typeface="Tahoma" pitchFamily="34" charset="0"/>
          <a:cs typeface="Tahoma" pitchFamily="34" charset="0"/>
        </a:defRPr>
      </a:lvl7pPr>
      <a:lvl8pPr marL="1371600" algn="ctr" rtl="0" eaLnBrk="1" fontAlgn="base" hangingPunct="1">
        <a:spcBef>
          <a:spcPct val="0"/>
        </a:spcBef>
        <a:spcAft>
          <a:spcPct val="0"/>
        </a:spcAft>
        <a:defRPr sz="4400" b="1">
          <a:solidFill>
            <a:schemeClr val="bg1"/>
          </a:solidFill>
          <a:latin typeface="Tahoma" pitchFamily="34" charset="0"/>
          <a:cs typeface="Tahoma" pitchFamily="34" charset="0"/>
        </a:defRPr>
      </a:lvl8pPr>
      <a:lvl9pPr marL="1828800" algn="ctr" rtl="0" eaLnBrk="1" fontAlgn="base" hangingPunct="1">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1" fontAlgn="base" hangingPunct="1">
        <a:spcBef>
          <a:spcPct val="20000"/>
        </a:spcBef>
        <a:spcAft>
          <a:spcPct val="0"/>
        </a:spcAft>
        <a:buClr>
          <a:srgbClr val="CE1126"/>
        </a:buClr>
        <a:buSzPct val="80000"/>
        <a:buFont typeface="Wingdings" pitchFamily="2" charset="2"/>
        <a:buChar char=""/>
        <a:defRPr sz="3200" kern="1200">
          <a:solidFill>
            <a:srgbClr val="192168"/>
          </a:solidFill>
          <a:latin typeface="Tahoma" pitchFamily="34" charset="0"/>
          <a:ea typeface="+mn-ea"/>
          <a:cs typeface="Tahoma" pitchFamily="34" charset="0"/>
        </a:defRPr>
      </a:lvl1pPr>
      <a:lvl2pPr marL="742950" indent="-285750" algn="l" rtl="0" eaLnBrk="1" fontAlgn="base" hangingPunct="1">
        <a:spcBef>
          <a:spcPct val="20000"/>
        </a:spcBef>
        <a:spcAft>
          <a:spcPct val="0"/>
        </a:spcAft>
        <a:buClr>
          <a:srgbClr val="CE1126"/>
        </a:buClr>
        <a:buFont typeface="Wingdings 3" pitchFamily="18" charset="2"/>
        <a:buChar char=""/>
        <a:defRPr sz="2800" kern="1200">
          <a:solidFill>
            <a:srgbClr val="192168"/>
          </a:solidFill>
          <a:latin typeface="Tahoma" pitchFamily="34" charset="0"/>
          <a:ea typeface="+mn-ea"/>
          <a:cs typeface="Tahoma" pitchFamily="34" charset="0"/>
        </a:defRPr>
      </a:lvl2pPr>
      <a:lvl3pPr marL="1143000" indent="-228600" algn="l" rtl="0" eaLnBrk="1" fontAlgn="base" hangingPunct="1">
        <a:spcBef>
          <a:spcPct val="20000"/>
        </a:spcBef>
        <a:spcAft>
          <a:spcPct val="0"/>
        </a:spcAft>
        <a:buClr>
          <a:srgbClr val="CE1126"/>
        </a:buClr>
        <a:buFont typeface="Calibri" pitchFamily="34" charset="0"/>
        <a:buChar char="–"/>
        <a:defRPr sz="2400" kern="1200">
          <a:solidFill>
            <a:srgbClr val="192168"/>
          </a:solidFill>
          <a:latin typeface="Tahoma" pitchFamily="34" charset="0"/>
          <a:ea typeface="+mn-ea"/>
          <a:cs typeface="Tahoma" pitchFamily="34" charset="0"/>
        </a:defRPr>
      </a:lvl3pPr>
      <a:lvl4pPr marL="1600200" indent="-228600" algn="l" rtl="0" eaLnBrk="1" fontAlgn="base" hangingPunct="1">
        <a:spcBef>
          <a:spcPct val="20000"/>
        </a:spcBef>
        <a:spcAft>
          <a:spcPct val="0"/>
        </a:spcAft>
        <a:buClr>
          <a:srgbClr val="CE1126"/>
        </a:buClr>
        <a:buSzPct val="125000"/>
        <a:buFont typeface="Arial" charset="0"/>
        <a:buChar char="•"/>
        <a:defRPr sz="2000" kern="1200">
          <a:solidFill>
            <a:srgbClr val="192168"/>
          </a:solidFill>
          <a:latin typeface="Tahoma" pitchFamily="34" charset="0"/>
          <a:ea typeface="+mn-ea"/>
          <a:cs typeface="Tahoma" pitchFamily="34" charset="0"/>
        </a:defRPr>
      </a:lvl4pPr>
      <a:lvl5pPr marL="2057400" indent="-228600" algn="l" rtl="0" eaLnBrk="1" fontAlgn="base" hangingPunct="1">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pic>
        <p:nvPicPr>
          <p:cNvPr id="1026" name="Picture 2" descr="https://sharepoint.hrsa.gov/oa/oc/HHS%20%20HRSA%20Logos/HRSA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5991720"/>
            <a:ext cx="2133600" cy="65829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928" r:id="rId1"/>
    <p:sldLayoutId id="2147483929" r:id="rId2"/>
  </p:sldLayoutIdLst>
  <p:txStyles>
    <p:titleStyle>
      <a:lvl1pPr algn="ctr" rtl="0" eaLnBrk="0" fontAlgn="base" hangingPunct="0">
        <a:spcBef>
          <a:spcPct val="0"/>
        </a:spcBef>
        <a:spcAft>
          <a:spcPct val="0"/>
        </a:spcAft>
        <a:defRPr sz="4400" kern="1200">
          <a:solidFill>
            <a:schemeClr val="tx1"/>
          </a:solidFill>
          <a:latin typeface="Tahoma" pitchFamily="34" charset="0"/>
          <a:ea typeface="+mj-ea"/>
          <a:cs typeface="Tahoma" pitchFamily="34" charset="0"/>
        </a:defRPr>
      </a:lvl1pPr>
      <a:lvl2pPr algn="ctr" rtl="0" eaLnBrk="0" fontAlgn="base" hangingPunct="0">
        <a:spcBef>
          <a:spcPct val="0"/>
        </a:spcBef>
        <a:spcAft>
          <a:spcPct val="0"/>
        </a:spcAft>
        <a:defRPr sz="4400">
          <a:solidFill>
            <a:schemeClr val="tx1"/>
          </a:solidFill>
          <a:latin typeface="Tahoma" pitchFamily="34" charset="0"/>
          <a:cs typeface="Tahoma" pitchFamily="34" charset="0"/>
        </a:defRPr>
      </a:lvl2pPr>
      <a:lvl3pPr algn="ctr" rtl="0" eaLnBrk="0" fontAlgn="base" hangingPunct="0">
        <a:spcBef>
          <a:spcPct val="0"/>
        </a:spcBef>
        <a:spcAft>
          <a:spcPct val="0"/>
        </a:spcAft>
        <a:defRPr sz="4400">
          <a:solidFill>
            <a:schemeClr val="tx1"/>
          </a:solidFill>
          <a:latin typeface="Tahoma" pitchFamily="34" charset="0"/>
          <a:cs typeface="Tahoma" pitchFamily="34" charset="0"/>
        </a:defRPr>
      </a:lvl3pPr>
      <a:lvl4pPr algn="ctr" rtl="0" eaLnBrk="0" fontAlgn="base" hangingPunct="0">
        <a:spcBef>
          <a:spcPct val="0"/>
        </a:spcBef>
        <a:spcAft>
          <a:spcPct val="0"/>
        </a:spcAft>
        <a:defRPr sz="4400">
          <a:solidFill>
            <a:schemeClr val="tx1"/>
          </a:solidFill>
          <a:latin typeface="Tahoma" pitchFamily="34" charset="0"/>
          <a:cs typeface="Tahoma" pitchFamily="34" charset="0"/>
        </a:defRPr>
      </a:lvl4pPr>
      <a:lvl5pPr algn="ctr" rtl="0" eaLnBrk="0" fontAlgn="base" hangingPunct="0">
        <a:spcBef>
          <a:spcPct val="0"/>
        </a:spcBef>
        <a:spcAft>
          <a:spcPct val="0"/>
        </a:spcAft>
        <a:defRPr sz="4400">
          <a:solidFill>
            <a:schemeClr val="tx1"/>
          </a:solidFill>
          <a:latin typeface="Tahoma" pitchFamily="34" charset="0"/>
          <a:cs typeface="Tahoma" pitchFamily="34" charset="0"/>
        </a:defRPr>
      </a:lvl5pPr>
      <a:lvl6pPr marL="457200" algn="ctr" rtl="0" fontAlgn="base">
        <a:spcBef>
          <a:spcPct val="0"/>
        </a:spcBef>
        <a:spcAft>
          <a:spcPct val="0"/>
        </a:spcAft>
        <a:defRPr sz="4400">
          <a:solidFill>
            <a:schemeClr val="tx1"/>
          </a:solidFill>
          <a:latin typeface="Tahoma" pitchFamily="34" charset="0"/>
          <a:cs typeface="Tahoma" pitchFamily="34" charset="0"/>
        </a:defRPr>
      </a:lvl6pPr>
      <a:lvl7pPr marL="914400" algn="ctr" rtl="0" fontAlgn="base">
        <a:spcBef>
          <a:spcPct val="0"/>
        </a:spcBef>
        <a:spcAft>
          <a:spcPct val="0"/>
        </a:spcAft>
        <a:defRPr sz="4400">
          <a:solidFill>
            <a:schemeClr val="tx1"/>
          </a:solidFill>
          <a:latin typeface="Tahoma" pitchFamily="34" charset="0"/>
          <a:cs typeface="Tahoma" pitchFamily="34" charset="0"/>
        </a:defRPr>
      </a:lvl7pPr>
      <a:lvl8pPr marL="1371600" algn="ctr" rtl="0" fontAlgn="base">
        <a:spcBef>
          <a:spcPct val="0"/>
        </a:spcBef>
        <a:spcAft>
          <a:spcPct val="0"/>
        </a:spcAft>
        <a:defRPr sz="4400">
          <a:solidFill>
            <a:schemeClr val="tx1"/>
          </a:solidFill>
          <a:latin typeface="Tahoma" pitchFamily="34" charset="0"/>
          <a:cs typeface="Tahoma" pitchFamily="34" charset="0"/>
        </a:defRPr>
      </a:lvl8pPr>
      <a:lvl9pPr marL="1828800" algn="ctr" rtl="0" fontAlgn="base">
        <a:spcBef>
          <a:spcPct val="0"/>
        </a:spcBef>
        <a:spcAft>
          <a:spcPct val="0"/>
        </a:spcAft>
        <a:defRPr sz="4400">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ahoma" pitchFamily="34" charset="0"/>
          <a:ea typeface="+mn-ea"/>
          <a:cs typeface="Tahoma"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bhpr.hrsa.gov/healthworkforc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www.bls.gov/SOC"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Mwashko@HRSA.gov" TargetMode="External"/><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5"/>
          <p:cNvSpPr>
            <a:spLocks noGrp="1"/>
          </p:cNvSpPr>
          <p:nvPr>
            <p:ph type="ctrTitle"/>
          </p:nvPr>
        </p:nvSpPr>
        <p:spPr bwMode="auto">
          <a:noFill/>
          <a:ln>
            <a:miter lim="800000"/>
            <a:headEnd/>
            <a:tailEnd/>
          </a:ln>
        </p:spPr>
        <p:txBody>
          <a:bodyPr vert="horz" wrap="square" lIns="91440" tIns="45720" rIns="91440" bIns="45720" numCol="1" anchorCtr="0" compatLnSpc="1">
            <a:prstTxWarp prst="textNoShape">
              <a:avLst/>
            </a:prstTxWarp>
          </a:bodyPr>
          <a:lstStyle/>
          <a:p>
            <a:pPr>
              <a:spcBef>
                <a:spcPct val="0"/>
              </a:spcBef>
            </a:pPr>
            <a:r>
              <a:rPr lang="en-US" dirty="0" smtClean="0"/>
              <a:t>Revising the Standard Occupational Classification: </a:t>
            </a:r>
            <a:br>
              <a:rPr lang="en-US" dirty="0" smtClean="0"/>
            </a:br>
            <a:r>
              <a:rPr lang="en-US" dirty="0" smtClean="0"/>
              <a:t>How You Can Help</a:t>
            </a:r>
            <a:endParaRPr lang="en-US" sz="3600" dirty="0" smtClean="0"/>
          </a:p>
        </p:txBody>
      </p:sp>
      <p:sp>
        <p:nvSpPr>
          <p:cNvPr id="4" name="Text Placeholder 6"/>
          <p:cNvSpPr txBox="1">
            <a:spLocks/>
          </p:cNvSpPr>
          <p:nvPr/>
        </p:nvSpPr>
        <p:spPr bwMode="auto">
          <a:xfrm>
            <a:off x="1362075" y="3962400"/>
            <a:ext cx="6400800" cy="1219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ts val="0"/>
              </a:spcBef>
              <a:spcAft>
                <a:spcPct val="0"/>
              </a:spcAft>
              <a:buFont typeface="Wingdings" pitchFamily="2" charset="2"/>
              <a:buNone/>
              <a:defRPr sz="3600" b="1" kern="1200">
                <a:solidFill>
                  <a:schemeClr val="bg1"/>
                </a:solidFill>
                <a:latin typeface="Tahoma" pitchFamily="34" charset="0"/>
                <a:ea typeface="+mn-ea"/>
                <a:cs typeface="Tahoma"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spcAft>
                <a:spcPts val="600"/>
              </a:spcAft>
            </a:pPr>
            <a:r>
              <a:rPr lang="en-US" sz="2000" b="0" dirty="0" smtClean="0"/>
              <a:t>U.S. Department </a:t>
            </a:r>
            <a:r>
              <a:rPr lang="en-US" sz="2000" b="0" dirty="0"/>
              <a:t>of Health and Human Services</a:t>
            </a:r>
          </a:p>
          <a:p>
            <a:pPr eaLnBrk="1" hangingPunct="1">
              <a:lnSpc>
                <a:spcPct val="80000"/>
              </a:lnSpc>
              <a:spcAft>
                <a:spcPts val="600"/>
              </a:spcAft>
            </a:pPr>
            <a:r>
              <a:rPr lang="en-US" sz="2000" b="0" dirty="0" smtClean="0"/>
              <a:t>Health </a:t>
            </a:r>
            <a:r>
              <a:rPr lang="en-US" sz="2000" b="0" dirty="0"/>
              <a:t>Resources and Services Administration</a:t>
            </a:r>
          </a:p>
          <a:p>
            <a:pPr eaLnBrk="1" hangingPunct="1">
              <a:lnSpc>
                <a:spcPct val="80000"/>
              </a:lnSpc>
              <a:spcAft>
                <a:spcPts val="600"/>
              </a:spcAft>
            </a:pPr>
            <a:r>
              <a:rPr lang="en-US" sz="2000" b="0" dirty="0"/>
              <a:t>Bureau of Health </a:t>
            </a:r>
            <a:r>
              <a:rPr lang="en-US" sz="2000" b="0" dirty="0" smtClean="0"/>
              <a:t>Professions</a:t>
            </a:r>
          </a:p>
          <a:p>
            <a:pPr eaLnBrk="1" hangingPunct="1">
              <a:lnSpc>
                <a:spcPct val="80000"/>
              </a:lnSpc>
              <a:spcAft>
                <a:spcPts val="600"/>
              </a:spcAft>
            </a:pPr>
            <a:r>
              <a:rPr lang="en-US" sz="2000" b="0" dirty="0" smtClean="0"/>
              <a:t>National Center for Health Workforce Analysis</a:t>
            </a:r>
          </a:p>
          <a:p>
            <a:pPr eaLnBrk="1" hangingPunct="1">
              <a:lnSpc>
                <a:spcPct val="80000"/>
              </a:lnSpc>
              <a:spcAft>
                <a:spcPts val="600"/>
              </a:spcAft>
            </a:pPr>
            <a:endParaRPr lang="en-US" sz="2000" b="0" dirty="0"/>
          </a:p>
          <a:p>
            <a:pPr eaLnBrk="1" hangingPunct="1">
              <a:lnSpc>
                <a:spcPct val="80000"/>
              </a:lnSpc>
              <a:spcAft>
                <a:spcPts val="600"/>
              </a:spcAft>
            </a:pPr>
            <a:r>
              <a:rPr lang="en-US" sz="2000" b="0" dirty="0" smtClean="0">
                <a:solidFill>
                  <a:schemeClr val="tx1"/>
                </a:solidFill>
              </a:rPr>
              <a:t>NOVEMBER 12</a:t>
            </a:r>
            <a:r>
              <a:rPr lang="en-US" sz="2000" b="0" baseline="30000" dirty="0" smtClean="0">
                <a:solidFill>
                  <a:schemeClr val="tx1"/>
                </a:solidFill>
              </a:rPr>
              <a:t>th</a:t>
            </a:r>
            <a:r>
              <a:rPr lang="en-US" sz="2000" b="0" dirty="0" smtClean="0">
                <a:solidFill>
                  <a:schemeClr val="tx1"/>
                </a:solidFill>
              </a:rPr>
              <a:t>, 2013</a:t>
            </a:r>
            <a:endParaRPr lang="en-US" sz="2000" b="0" dirty="0">
              <a:solidFill>
                <a:schemeClr val="tx1"/>
              </a:solidFill>
            </a:endParaRPr>
          </a:p>
        </p:txBody>
      </p:sp>
      <p:sp>
        <p:nvSpPr>
          <p:cNvPr id="5" name="Text Placeholder 6"/>
          <p:cNvSpPr txBox="1">
            <a:spLocks/>
          </p:cNvSpPr>
          <p:nvPr/>
        </p:nvSpPr>
        <p:spPr bwMode="auto">
          <a:xfrm>
            <a:off x="47625" y="3267075"/>
            <a:ext cx="4495800" cy="4667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ts val="0"/>
              </a:spcBef>
              <a:spcAft>
                <a:spcPct val="0"/>
              </a:spcAft>
              <a:buFont typeface="Wingdings" pitchFamily="2" charset="2"/>
              <a:buNone/>
              <a:defRPr sz="3600" b="1" kern="1200">
                <a:solidFill>
                  <a:schemeClr val="bg1"/>
                </a:solidFill>
                <a:latin typeface="Tahoma" pitchFamily="34" charset="0"/>
                <a:ea typeface="+mn-ea"/>
                <a:cs typeface="Tahoma"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spcAft>
                <a:spcPts val="600"/>
              </a:spcAft>
            </a:pPr>
            <a:r>
              <a:rPr lang="en-US" sz="2400" dirty="0" smtClean="0"/>
              <a:t>Edward Salsberg, MPA</a:t>
            </a:r>
          </a:p>
        </p:txBody>
      </p:sp>
      <p:sp>
        <p:nvSpPr>
          <p:cNvPr id="7" name="Text Placeholder 6"/>
          <p:cNvSpPr txBox="1">
            <a:spLocks/>
          </p:cNvSpPr>
          <p:nvPr/>
        </p:nvSpPr>
        <p:spPr bwMode="auto">
          <a:xfrm>
            <a:off x="4543425" y="3267075"/>
            <a:ext cx="4572000" cy="533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ts val="0"/>
              </a:spcBef>
              <a:spcAft>
                <a:spcPct val="0"/>
              </a:spcAft>
              <a:buFont typeface="Wingdings" pitchFamily="2" charset="2"/>
              <a:buNone/>
              <a:defRPr sz="3600" b="1" kern="1200">
                <a:solidFill>
                  <a:schemeClr val="bg1"/>
                </a:solidFill>
                <a:latin typeface="Tahoma" pitchFamily="34" charset="0"/>
                <a:ea typeface="+mn-ea"/>
                <a:cs typeface="Tahoma"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80000"/>
              </a:lnSpc>
              <a:spcAft>
                <a:spcPts val="600"/>
              </a:spcAft>
            </a:pPr>
            <a:r>
              <a:rPr lang="en-US" sz="2400" dirty="0" smtClean="0"/>
              <a:t>Michelle M. Washko, PhD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lvl="1"/>
            <a:r>
              <a:rPr lang="en-US" dirty="0" smtClean="0"/>
              <a:t>What is the SOC?</a:t>
            </a:r>
          </a:p>
        </p:txBody>
      </p:sp>
      <p:sp>
        <p:nvSpPr>
          <p:cNvPr id="17410" name="Content Placeholder 2"/>
          <p:cNvSpPr>
            <a:spLocks noGrp="1"/>
          </p:cNvSpPr>
          <p:nvPr>
            <p:ph idx="1"/>
          </p:nvPr>
        </p:nvSpPr>
        <p:spPr>
          <a:xfrm>
            <a:off x="914400" y="1722438"/>
            <a:ext cx="7772400" cy="4525962"/>
          </a:xfrm>
        </p:spPr>
        <p:txBody>
          <a:bodyPr/>
          <a:lstStyle/>
          <a:p>
            <a:r>
              <a:rPr lang="en-US" sz="2600" dirty="0" smtClean="0"/>
              <a:t>A Federal statistical standard set and required by the Office of Management and Budget (OMB)</a:t>
            </a:r>
          </a:p>
          <a:p>
            <a:pPr lvl="1"/>
            <a:r>
              <a:rPr lang="en-US" sz="2400" dirty="0" smtClean="0"/>
              <a:t>Applies to Federal agencies that publish occupational data for statistical purposes</a:t>
            </a:r>
          </a:p>
          <a:p>
            <a:pPr lvl="1"/>
            <a:r>
              <a:rPr lang="en-US" sz="2400" dirty="0" smtClean="0"/>
              <a:t>Other OMB standard classification systems</a:t>
            </a:r>
          </a:p>
          <a:p>
            <a:pPr lvl="2"/>
            <a:r>
              <a:rPr lang="en-US" sz="2200" dirty="0" smtClean="0"/>
              <a:t>North American Industry Classification System (NAICS)</a:t>
            </a:r>
          </a:p>
          <a:p>
            <a:pPr lvl="2"/>
            <a:r>
              <a:rPr lang="en-US" sz="2200" dirty="0" smtClean="0"/>
              <a:t>Metropolitan and Micropolitan Statistical Areas </a:t>
            </a:r>
          </a:p>
          <a:p>
            <a:pPr lvl="2"/>
            <a:r>
              <a:rPr lang="en-US" sz="2200" dirty="0" smtClean="0"/>
              <a:t>Race/ethnicity categories</a:t>
            </a:r>
          </a:p>
          <a:p>
            <a:pPr lvl="1"/>
            <a:r>
              <a:rPr lang="en-US" sz="2400" dirty="0" smtClean="0"/>
              <a:t>Provide for comparability across Federal statistical data sources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10</a:t>
            </a:fld>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lvl="1"/>
            <a:r>
              <a:rPr lang="en-US" dirty="0" smtClean="0"/>
              <a:t>Who is responsible </a:t>
            </a:r>
            <a:br>
              <a:rPr lang="en-US" dirty="0" smtClean="0"/>
            </a:br>
            <a:r>
              <a:rPr lang="en-US" dirty="0" smtClean="0"/>
              <a:t>for the SOC?</a:t>
            </a:r>
          </a:p>
        </p:txBody>
      </p:sp>
      <p:sp>
        <p:nvSpPr>
          <p:cNvPr id="17410" name="Content Placeholder 2"/>
          <p:cNvSpPr>
            <a:spLocks noGrp="1"/>
          </p:cNvSpPr>
          <p:nvPr>
            <p:ph idx="1"/>
          </p:nvPr>
        </p:nvSpPr>
        <p:spPr>
          <a:xfrm>
            <a:off x="914400" y="1722438"/>
            <a:ext cx="7772400" cy="4525962"/>
          </a:xfrm>
        </p:spPr>
        <p:txBody>
          <a:bodyPr/>
          <a:lstStyle/>
          <a:p>
            <a:r>
              <a:rPr lang="en-US" dirty="0" smtClean="0"/>
              <a:t>OMB</a:t>
            </a:r>
          </a:p>
          <a:p>
            <a:pPr lvl="1"/>
            <a:r>
              <a:rPr lang="en-US" dirty="0" smtClean="0"/>
              <a:t>Requires use of SOC in Federal statistics</a:t>
            </a:r>
          </a:p>
          <a:p>
            <a:pPr lvl="1"/>
            <a:r>
              <a:rPr lang="en-US" dirty="0" smtClean="0"/>
              <a:t>Makes final decisions about the SOC</a:t>
            </a:r>
          </a:p>
          <a:p>
            <a:pPr lvl="1"/>
            <a:r>
              <a:rPr lang="en-US" dirty="0" smtClean="0"/>
              <a:t>Publishes the SOC Manual</a:t>
            </a:r>
          </a:p>
          <a:p>
            <a:pPr lvl="1"/>
            <a:r>
              <a:rPr lang="en-US" dirty="0" smtClean="0"/>
              <a:t>Charters the SOC Policy Committee</a:t>
            </a:r>
          </a:p>
          <a:p>
            <a:r>
              <a:rPr lang="en-US" dirty="0" smtClean="0"/>
              <a:t>SOC Policy Committee (SOCPC) </a:t>
            </a:r>
          </a:p>
          <a:p>
            <a:pPr lvl="1"/>
            <a:r>
              <a:rPr lang="en-US" dirty="0" smtClean="0"/>
              <a:t>Recommends SOC changes to OMB</a:t>
            </a:r>
          </a:p>
          <a:p>
            <a:pPr lvl="1"/>
            <a:r>
              <a:rPr lang="en-US" dirty="0" smtClean="0"/>
              <a:t>Maintains the SOC and supports SOC users</a:t>
            </a:r>
          </a:p>
          <a:p>
            <a:pPr lvl="1"/>
            <a:r>
              <a:rPr lang="en-US" dirty="0" smtClean="0"/>
              <a:t>Is an interagency committee</a:t>
            </a:r>
          </a:p>
          <a:p>
            <a:pPr>
              <a:buNone/>
            </a:pPr>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11</a:t>
            </a:fld>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SOC Policy Committee</a:t>
            </a:r>
          </a:p>
        </p:txBody>
      </p:sp>
      <p:sp>
        <p:nvSpPr>
          <p:cNvPr id="17410" name="Content Placeholder 2"/>
          <p:cNvSpPr>
            <a:spLocks noGrp="1"/>
          </p:cNvSpPr>
          <p:nvPr>
            <p:ph idx="1"/>
          </p:nvPr>
        </p:nvSpPr>
        <p:spPr>
          <a:xfrm>
            <a:off x="685800" y="1524000"/>
            <a:ext cx="8458200" cy="4724400"/>
          </a:xfrm>
        </p:spPr>
        <p:txBody>
          <a:bodyPr/>
          <a:lstStyle/>
          <a:p>
            <a:pPr lvl="0"/>
            <a:r>
              <a:rPr lang="en-US" sz="2200" b="1" dirty="0" smtClean="0">
                <a:solidFill>
                  <a:srgbClr val="FF0000"/>
                </a:solidFill>
              </a:rPr>
              <a:t>Bureau of Labor Statistics (chair)</a:t>
            </a:r>
          </a:p>
          <a:p>
            <a:pPr lvl="0"/>
            <a:r>
              <a:rPr lang="en-US" sz="2200" dirty="0" smtClean="0"/>
              <a:t>Bureau of Transportation Statistics</a:t>
            </a:r>
          </a:p>
          <a:p>
            <a:pPr lvl="0"/>
            <a:r>
              <a:rPr lang="en-US" sz="2200" dirty="0" smtClean="0"/>
              <a:t>Census Bureau</a:t>
            </a:r>
          </a:p>
          <a:p>
            <a:pPr lvl="0"/>
            <a:r>
              <a:rPr lang="en-US" sz="2200" dirty="0" smtClean="0"/>
              <a:t>Defense Manpower Data Center</a:t>
            </a:r>
          </a:p>
          <a:p>
            <a:pPr lvl="0"/>
            <a:r>
              <a:rPr lang="en-US" sz="2200" dirty="0" smtClean="0"/>
              <a:t>Employment and Training Administration</a:t>
            </a:r>
          </a:p>
          <a:p>
            <a:pPr lvl="0"/>
            <a:r>
              <a:rPr lang="en-US" sz="2200" dirty="0" smtClean="0"/>
              <a:t>Equal Employment Opportunity Commission</a:t>
            </a:r>
          </a:p>
          <a:p>
            <a:pPr lvl="0"/>
            <a:r>
              <a:rPr lang="en-US" sz="2200" dirty="0" smtClean="0"/>
              <a:t>Health Resources and Services Administration (</a:t>
            </a:r>
            <a:r>
              <a:rPr lang="en-US" sz="2200" i="1" dirty="0" smtClean="0"/>
              <a:t>HHS Representative</a:t>
            </a:r>
            <a:r>
              <a:rPr lang="en-US" sz="2200" dirty="0" smtClean="0"/>
              <a:t>)</a:t>
            </a:r>
          </a:p>
          <a:p>
            <a:pPr lvl="0"/>
            <a:r>
              <a:rPr lang="en-US" sz="2200" dirty="0" smtClean="0"/>
              <a:t>National Center for Education Statistics</a:t>
            </a:r>
          </a:p>
          <a:p>
            <a:pPr lvl="0"/>
            <a:r>
              <a:rPr lang="en-US" sz="2200" dirty="0" smtClean="0"/>
              <a:t>National Center for Science and Engineering </a:t>
            </a:r>
            <a:r>
              <a:rPr lang="en-US" sz="2200" dirty="0"/>
              <a:t>Statistics, National Science </a:t>
            </a:r>
            <a:r>
              <a:rPr lang="en-US" sz="2200" dirty="0" smtClean="0"/>
              <a:t>Foundation</a:t>
            </a:r>
          </a:p>
          <a:p>
            <a:pPr lvl="0"/>
            <a:r>
              <a:rPr lang="en-US" sz="2200" dirty="0" smtClean="0"/>
              <a:t>Office of Personnel Management</a:t>
            </a:r>
          </a:p>
          <a:p>
            <a:pPr lvl="0"/>
            <a:r>
              <a:rPr lang="en-US" sz="2200" dirty="0" smtClean="0"/>
              <a:t>Office of Management and Budget (</a:t>
            </a:r>
            <a:r>
              <a:rPr lang="en-US" sz="2200" i="1" dirty="0" smtClean="0"/>
              <a:t>ex-officio</a:t>
            </a:r>
            <a:r>
              <a:rPr lang="en-US" sz="2200" dirty="0" smtClean="0"/>
              <a:t>)</a:t>
            </a:r>
          </a:p>
          <a:p>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12</a:t>
            </a:fld>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SOC Revisions</a:t>
            </a:r>
          </a:p>
        </p:txBody>
      </p:sp>
      <p:sp>
        <p:nvSpPr>
          <p:cNvPr id="5" name="Content Placeholder 4"/>
          <p:cNvSpPr>
            <a:spLocks noGrp="1"/>
          </p:cNvSpPr>
          <p:nvPr>
            <p:ph idx="1"/>
          </p:nvPr>
        </p:nvSpPr>
        <p:spPr>
          <a:xfrm>
            <a:off x="838200" y="1600200"/>
            <a:ext cx="7924800" cy="4525963"/>
          </a:xfrm>
        </p:spPr>
        <p:txBody>
          <a:bodyPr/>
          <a:lstStyle/>
          <a:p>
            <a:r>
              <a:rPr lang="en-US" dirty="0" smtClean="0"/>
              <a:t>1977 SOC </a:t>
            </a:r>
          </a:p>
          <a:p>
            <a:pPr lvl="1"/>
            <a:r>
              <a:rPr lang="en-US" sz="2400" dirty="0" smtClean="0"/>
              <a:t>First standard occupational classification in the U.S. </a:t>
            </a:r>
          </a:p>
          <a:p>
            <a:r>
              <a:rPr lang="en-US" dirty="0" smtClean="0"/>
              <a:t>1980 SOC</a:t>
            </a:r>
          </a:p>
          <a:p>
            <a:pPr lvl="1"/>
            <a:r>
              <a:rPr lang="en-US" sz="2400" dirty="0" smtClean="0"/>
              <a:t>Addressed issues with the 1977 SOC</a:t>
            </a:r>
          </a:p>
          <a:p>
            <a:pPr lvl="1"/>
            <a:r>
              <a:rPr lang="en-US" sz="2400" dirty="0" smtClean="0"/>
              <a:t>Used by Census Bureau in 1980 Census</a:t>
            </a:r>
          </a:p>
          <a:p>
            <a:r>
              <a:rPr lang="en-US" dirty="0" smtClean="0"/>
              <a:t>2000 SOC</a:t>
            </a:r>
          </a:p>
          <a:p>
            <a:pPr lvl="1"/>
            <a:r>
              <a:rPr lang="en-US" sz="2400" dirty="0" smtClean="0"/>
              <a:t>Widely adopted by Federal agencies collecting occupational statistics</a:t>
            </a:r>
          </a:p>
          <a:p>
            <a:r>
              <a:rPr lang="en-US" dirty="0" smtClean="0"/>
              <a:t>2010 SOC</a:t>
            </a:r>
          </a:p>
          <a:p>
            <a:pPr lvl="1"/>
            <a:r>
              <a:rPr lang="en-US" sz="2400" dirty="0" smtClean="0"/>
              <a:t>Updated and expanded the 2000 SOC</a:t>
            </a:r>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SOC Revisions</a:t>
            </a:r>
          </a:p>
        </p:txBody>
      </p:sp>
      <p:sp>
        <p:nvSpPr>
          <p:cNvPr id="5" name="Content Placeholder 4"/>
          <p:cNvSpPr>
            <a:spLocks noGrp="1"/>
          </p:cNvSpPr>
          <p:nvPr>
            <p:ph idx="1"/>
          </p:nvPr>
        </p:nvSpPr>
        <p:spPr>
          <a:xfrm>
            <a:off x="838200" y="1600200"/>
            <a:ext cx="7924800" cy="4525963"/>
          </a:xfrm>
        </p:spPr>
        <p:txBody>
          <a:bodyPr/>
          <a:lstStyle/>
          <a:p>
            <a:r>
              <a:rPr lang="en-US" dirty="0" smtClean="0"/>
              <a:t>Four-level </a:t>
            </a:r>
            <a:r>
              <a:rPr lang="en-US" dirty="0" smtClean="0">
                <a:solidFill>
                  <a:srgbClr val="000066"/>
                </a:solidFill>
              </a:rPr>
              <a:t>h</a:t>
            </a:r>
            <a:r>
              <a:rPr lang="en-US" dirty="0" smtClean="0"/>
              <a:t>ierarchy in all editions </a:t>
            </a:r>
          </a:p>
          <a:p>
            <a:r>
              <a:rPr lang="en-US" dirty="0" smtClean="0"/>
              <a:t>Increasing occupational detail with each revision</a:t>
            </a:r>
          </a:p>
          <a:p>
            <a:endParaRPr lang="en-US" dirty="0" smtClean="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14</a:t>
            </a:fld>
            <a:endParaRPr lang="en-US" dirty="0"/>
          </a:p>
        </p:txBody>
      </p:sp>
      <p:graphicFrame>
        <p:nvGraphicFramePr>
          <p:cNvPr id="6" name="Table 5"/>
          <p:cNvGraphicFramePr>
            <a:graphicFrameLocks noGrp="1"/>
          </p:cNvGraphicFramePr>
          <p:nvPr/>
        </p:nvGraphicFramePr>
        <p:xfrm>
          <a:off x="1295400" y="3352800"/>
          <a:ext cx="7315200" cy="2097405"/>
        </p:xfrm>
        <a:graphic>
          <a:graphicData uri="http://schemas.openxmlformats.org/drawingml/2006/table">
            <a:tbl>
              <a:tblPr>
                <a:tableStyleId>{5C22544A-7EE6-4342-B048-85BDC9FD1C3A}</a:tableStyleId>
              </a:tblPr>
              <a:tblGrid>
                <a:gridCol w="2926080"/>
                <a:gridCol w="1097280"/>
                <a:gridCol w="1097280"/>
                <a:gridCol w="1097280"/>
                <a:gridCol w="1097280"/>
              </a:tblGrid>
              <a:tr h="274320">
                <a:tc>
                  <a:txBody>
                    <a:bodyPr/>
                    <a:lstStyle/>
                    <a:p>
                      <a:pPr algn="ctr" fontAlgn="b"/>
                      <a:r>
                        <a:rPr lang="en-US" sz="2400" b="1" i="0" u="none" strike="noStrike" dirty="0" smtClean="0">
                          <a:solidFill>
                            <a:srgbClr val="000066"/>
                          </a:solidFill>
                          <a:latin typeface="Calibri"/>
                        </a:rPr>
                        <a:t>Number of:</a:t>
                      </a:r>
                      <a:endParaRPr lang="en-US" sz="2400" b="1" i="0" u="none" strike="noStrike" dirty="0">
                        <a:solidFill>
                          <a:srgbClr val="000066"/>
                        </a:solidFill>
                        <a:latin typeface="Calibri"/>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1977 </a:t>
                      </a:r>
                      <a:endParaRPr lang="en-US" sz="2400" b="1" i="0" u="none" strike="noStrike" dirty="0" smtClean="0">
                        <a:solidFill>
                          <a:srgbClr val="000066"/>
                        </a:solidFill>
                        <a:latin typeface="Calibri"/>
                      </a:endParaRPr>
                    </a:p>
                    <a:p>
                      <a:pPr algn="ctr" fontAlgn="b"/>
                      <a:r>
                        <a:rPr lang="en-US" sz="2400" b="1" i="0" u="none" strike="noStrike" dirty="0" smtClean="0">
                          <a:solidFill>
                            <a:srgbClr val="000066"/>
                          </a:solidFill>
                          <a:latin typeface="Calibri"/>
                        </a:rPr>
                        <a:t>SOC</a:t>
                      </a:r>
                      <a:endParaRPr lang="en-US" sz="2400" b="1" i="0" u="none" strike="noStrike" dirty="0">
                        <a:solidFill>
                          <a:srgbClr val="000066"/>
                        </a:solidFill>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1980 </a:t>
                      </a:r>
                      <a:endParaRPr lang="en-US" sz="2400" b="1" i="0" u="none" strike="noStrike" dirty="0" smtClean="0">
                        <a:solidFill>
                          <a:srgbClr val="000066"/>
                        </a:solidFill>
                        <a:latin typeface="Calibri"/>
                      </a:endParaRPr>
                    </a:p>
                    <a:p>
                      <a:pPr algn="ctr" fontAlgn="b"/>
                      <a:r>
                        <a:rPr lang="en-US" sz="2400" b="1" i="0" u="none" strike="noStrike" dirty="0" smtClean="0">
                          <a:solidFill>
                            <a:srgbClr val="000066"/>
                          </a:solidFill>
                          <a:latin typeface="Calibri"/>
                        </a:rPr>
                        <a:t>SOC</a:t>
                      </a:r>
                      <a:endParaRPr lang="en-US" sz="2400" b="1" i="0" u="none" strike="noStrike" dirty="0">
                        <a:solidFill>
                          <a:srgbClr val="000066"/>
                        </a:solidFill>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2000 </a:t>
                      </a:r>
                      <a:endParaRPr lang="en-US" sz="2400" b="1" i="0" u="none" strike="noStrike" dirty="0" smtClean="0">
                        <a:solidFill>
                          <a:srgbClr val="000066"/>
                        </a:solidFill>
                        <a:latin typeface="Calibri"/>
                      </a:endParaRPr>
                    </a:p>
                    <a:p>
                      <a:pPr algn="ctr" fontAlgn="b"/>
                      <a:r>
                        <a:rPr lang="en-US" sz="2400" b="1" i="0" u="none" strike="noStrike" dirty="0" smtClean="0">
                          <a:solidFill>
                            <a:srgbClr val="000066"/>
                          </a:solidFill>
                          <a:latin typeface="Calibri"/>
                        </a:rPr>
                        <a:t>SOC</a:t>
                      </a:r>
                      <a:endParaRPr lang="en-US" sz="2400" b="1" i="0" u="none" strike="noStrike" dirty="0">
                        <a:solidFill>
                          <a:srgbClr val="000066"/>
                        </a:solidFill>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2010 </a:t>
                      </a:r>
                      <a:endParaRPr lang="en-US" sz="2400" b="1" i="0" u="none" strike="noStrike" dirty="0" smtClean="0">
                        <a:solidFill>
                          <a:srgbClr val="000066"/>
                        </a:solidFill>
                        <a:latin typeface="Calibri"/>
                      </a:endParaRPr>
                    </a:p>
                    <a:p>
                      <a:pPr algn="ctr" fontAlgn="b"/>
                      <a:r>
                        <a:rPr lang="en-US" sz="2400" b="1" i="0" u="none" strike="noStrike" dirty="0" smtClean="0">
                          <a:solidFill>
                            <a:srgbClr val="000066"/>
                          </a:solidFill>
                          <a:latin typeface="Calibri"/>
                        </a:rPr>
                        <a:t>SOC</a:t>
                      </a:r>
                      <a:endParaRPr lang="en-US" sz="2400" b="1" i="0" u="none" strike="noStrike" dirty="0">
                        <a:solidFill>
                          <a:srgbClr val="000066"/>
                        </a:solidFill>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0080">
                <a:tc>
                  <a:txBody>
                    <a:bodyPr/>
                    <a:lstStyle/>
                    <a:p>
                      <a:pPr algn="l" fontAlgn="b"/>
                      <a:r>
                        <a:rPr lang="en-US" sz="2400" b="1" i="0" u="none" strike="noStrike" dirty="0" smtClean="0">
                          <a:solidFill>
                            <a:srgbClr val="000066"/>
                          </a:solidFill>
                          <a:latin typeface="Calibri"/>
                        </a:rPr>
                        <a:t>Major </a:t>
                      </a:r>
                      <a:r>
                        <a:rPr lang="en-US" sz="2400" b="1" i="0" u="none" strike="noStrike" dirty="0">
                          <a:solidFill>
                            <a:srgbClr val="000066"/>
                          </a:solidFill>
                          <a:latin typeface="Calibri"/>
                        </a:rPr>
                        <a:t>Occupation Groups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400">
                <a:tc>
                  <a:txBody>
                    <a:bodyPr/>
                    <a:lstStyle/>
                    <a:p>
                      <a:pPr algn="l" fontAlgn="b"/>
                      <a:r>
                        <a:rPr lang="en-US" sz="2400" b="1" i="0" u="none" strike="noStrike" dirty="0" smtClean="0">
                          <a:solidFill>
                            <a:srgbClr val="000066"/>
                          </a:solidFill>
                          <a:latin typeface="Calibri"/>
                        </a:rPr>
                        <a:t>Detailed </a:t>
                      </a:r>
                      <a:r>
                        <a:rPr lang="en-US" sz="2400" b="1" i="0" u="none" strike="noStrike" dirty="0">
                          <a:solidFill>
                            <a:srgbClr val="000066"/>
                          </a:solidFill>
                          <a:latin typeface="Calibri"/>
                        </a:rPr>
                        <a:t>Occupations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662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666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821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400" b="1" i="0" u="none" strike="noStrike" dirty="0">
                          <a:solidFill>
                            <a:srgbClr val="000066"/>
                          </a:solidFill>
                          <a:latin typeface="Calibri"/>
                        </a:rPr>
                        <a:t>840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lvl="1"/>
            <a:r>
              <a:rPr lang="en-US" dirty="0" smtClean="0"/>
              <a:t>How the SOC is Structured</a:t>
            </a:r>
          </a:p>
        </p:txBody>
      </p:sp>
      <p:sp>
        <p:nvSpPr>
          <p:cNvPr id="17410" name="Content Placeholder 2"/>
          <p:cNvSpPr>
            <a:spLocks noGrp="1"/>
          </p:cNvSpPr>
          <p:nvPr>
            <p:ph idx="1"/>
          </p:nvPr>
        </p:nvSpPr>
        <p:spPr>
          <a:xfrm>
            <a:off x="914400" y="1722438"/>
            <a:ext cx="7772400" cy="4525962"/>
          </a:xfrm>
        </p:spPr>
        <p:txBody>
          <a:bodyPr/>
          <a:lstStyle/>
          <a:p>
            <a:r>
              <a:rPr lang="en-US" dirty="0" smtClean="0"/>
              <a:t>Occupational hierarchy: </a:t>
            </a:r>
          </a:p>
          <a:p>
            <a:endParaRPr lang="en-US" dirty="0" smtClean="0"/>
          </a:p>
          <a:p>
            <a:endParaRPr lang="en-US" dirty="0" smtClean="0"/>
          </a:p>
          <a:p>
            <a:endParaRPr lang="en-US" dirty="0" smtClean="0"/>
          </a:p>
          <a:p>
            <a:endParaRPr lang="en-US" dirty="0" smtClean="0"/>
          </a:p>
          <a:p>
            <a:r>
              <a:rPr lang="en-US" dirty="0" smtClean="0"/>
              <a:t>Structure of detailed occupations</a:t>
            </a:r>
          </a:p>
          <a:p>
            <a:pPr lvl="1"/>
            <a:r>
              <a:rPr lang="en-US" dirty="0" smtClean="0"/>
              <a:t>Title, code, and definition </a:t>
            </a:r>
          </a:p>
          <a:p>
            <a:pPr>
              <a:buNone/>
            </a:pPr>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15</a:t>
            </a:fld>
            <a:endParaRPr lang="en-US" dirty="0" smtClean="0"/>
          </a:p>
        </p:txBody>
      </p:sp>
      <p:graphicFrame>
        <p:nvGraphicFramePr>
          <p:cNvPr id="6" name="Table 5"/>
          <p:cNvGraphicFramePr>
            <a:graphicFrameLocks noGrp="1"/>
          </p:cNvGraphicFramePr>
          <p:nvPr/>
        </p:nvGraphicFramePr>
        <p:xfrm>
          <a:off x="1447800" y="2438400"/>
          <a:ext cx="5791199" cy="2057400"/>
        </p:xfrm>
        <a:graphic>
          <a:graphicData uri="http://schemas.openxmlformats.org/drawingml/2006/table">
            <a:tbl>
              <a:tblPr firstRow="1" bandRow="1">
                <a:tableStyleId>{5C22544A-7EE6-4342-B048-85BDC9FD1C3A}</a:tableStyleId>
              </a:tblPr>
              <a:tblGrid>
                <a:gridCol w="390418"/>
                <a:gridCol w="585627"/>
                <a:gridCol w="325348"/>
                <a:gridCol w="4489806"/>
              </a:tblGrid>
              <a:tr h="514350">
                <a:tc gridSpan="4">
                  <a:txBody>
                    <a:bodyPr/>
                    <a:lstStyle/>
                    <a:p>
                      <a:r>
                        <a:rPr lang="en-US" sz="2400" b="1" dirty="0" smtClean="0">
                          <a:solidFill>
                            <a:srgbClr val="000066"/>
                          </a:solidFill>
                          <a:latin typeface="+mj-lt"/>
                        </a:rPr>
                        <a:t>23 Major occupation groups</a:t>
                      </a:r>
                      <a:endParaRPr lang="en-US" sz="2400" b="1" dirty="0">
                        <a:solidFill>
                          <a:srgbClr val="000066"/>
                        </a:solidFill>
                        <a:latin typeface="+mj-lt"/>
                      </a:endParaRPr>
                    </a:p>
                  </a:txBody>
                  <a:tcPr>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14350">
                <a:tc>
                  <a:txBody>
                    <a:bodyPr/>
                    <a:lstStyle/>
                    <a:p>
                      <a:endParaRPr lang="en-US" sz="2400" b="1" dirty="0">
                        <a:solidFill>
                          <a:srgbClr val="000066"/>
                        </a:solidFill>
                        <a:latin typeface="+mj-lt"/>
                      </a:endParaRPr>
                    </a:p>
                  </a:txBody>
                  <a:tcPr>
                    <a:noFill/>
                  </a:tcPr>
                </a:tc>
                <a:tc gridSpan="3">
                  <a:txBody>
                    <a:bodyPr/>
                    <a:lstStyle/>
                    <a:p>
                      <a:r>
                        <a:rPr lang="en-US" sz="2400" b="1" dirty="0" smtClean="0">
                          <a:solidFill>
                            <a:srgbClr val="000066"/>
                          </a:solidFill>
                          <a:latin typeface="+mj-lt"/>
                        </a:rPr>
                        <a:t>97 Minor occupation groups</a:t>
                      </a:r>
                      <a:endParaRPr lang="en-US" sz="2400" b="1" dirty="0">
                        <a:solidFill>
                          <a:srgbClr val="000066"/>
                        </a:solidFill>
                        <a:latin typeface="+mj-lt"/>
                      </a:endParaRPr>
                    </a:p>
                  </a:txBody>
                  <a:tcPr>
                    <a:noFill/>
                  </a:tcPr>
                </a:tc>
                <a:tc hMerge="1">
                  <a:txBody>
                    <a:bodyPr/>
                    <a:lstStyle/>
                    <a:p>
                      <a:endParaRPr lang="en-US" dirty="0"/>
                    </a:p>
                  </a:txBody>
                  <a:tcPr/>
                </a:tc>
                <a:tc hMerge="1">
                  <a:txBody>
                    <a:bodyPr/>
                    <a:lstStyle/>
                    <a:p>
                      <a:endParaRPr lang="en-US" dirty="0"/>
                    </a:p>
                  </a:txBody>
                  <a:tcPr/>
                </a:tc>
              </a:tr>
              <a:tr h="514350">
                <a:tc>
                  <a:txBody>
                    <a:bodyPr/>
                    <a:lstStyle/>
                    <a:p>
                      <a:endParaRPr lang="en-US" sz="2400" b="1" dirty="0">
                        <a:solidFill>
                          <a:srgbClr val="000066"/>
                        </a:solidFill>
                        <a:latin typeface="+mj-lt"/>
                      </a:endParaRPr>
                    </a:p>
                  </a:txBody>
                  <a:tcPr>
                    <a:noFill/>
                  </a:tcPr>
                </a:tc>
                <a:tc>
                  <a:txBody>
                    <a:bodyPr/>
                    <a:lstStyle/>
                    <a:p>
                      <a:endParaRPr lang="en-US" sz="2400" b="1" dirty="0">
                        <a:solidFill>
                          <a:srgbClr val="000066"/>
                        </a:solidFill>
                        <a:latin typeface="+mj-lt"/>
                      </a:endParaRPr>
                    </a:p>
                  </a:txBody>
                  <a:tcPr>
                    <a:noFill/>
                  </a:tcPr>
                </a:tc>
                <a:tc gridSpan="2">
                  <a:txBody>
                    <a:bodyPr/>
                    <a:lstStyle/>
                    <a:p>
                      <a:r>
                        <a:rPr lang="en-US" sz="2400" b="1" dirty="0" smtClean="0">
                          <a:solidFill>
                            <a:srgbClr val="000066"/>
                          </a:solidFill>
                          <a:latin typeface="+mj-lt"/>
                        </a:rPr>
                        <a:t>461 Broad occupations</a:t>
                      </a:r>
                      <a:endParaRPr lang="en-US" sz="2400" b="1" dirty="0">
                        <a:solidFill>
                          <a:srgbClr val="000066"/>
                        </a:solidFill>
                        <a:latin typeface="+mj-lt"/>
                      </a:endParaRPr>
                    </a:p>
                  </a:txBody>
                  <a:tcPr>
                    <a:noFill/>
                  </a:tcPr>
                </a:tc>
                <a:tc hMerge="1">
                  <a:txBody>
                    <a:bodyPr/>
                    <a:lstStyle/>
                    <a:p>
                      <a:endParaRPr lang="en-US" dirty="0"/>
                    </a:p>
                  </a:txBody>
                  <a:tcPr/>
                </a:tc>
              </a:tr>
              <a:tr h="514350">
                <a:tc>
                  <a:txBody>
                    <a:bodyPr/>
                    <a:lstStyle/>
                    <a:p>
                      <a:endParaRPr lang="en-US" sz="2400" b="1" dirty="0">
                        <a:solidFill>
                          <a:srgbClr val="000066"/>
                        </a:solidFill>
                        <a:latin typeface="+mj-lt"/>
                      </a:endParaRPr>
                    </a:p>
                  </a:txBody>
                  <a:tcPr>
                    <a:noFill/>
                  </a:tcPr>
                </a:tc>
                <a:tc>
                  <a:txBody>
                    <a:bodyPr/>
                    <a:lstStyle/>
                    <a:p>
                      <a:endParaRPr lang="en-US" sz="2400" b="1" dirty="0">
                        <a:solidFill>
                          <a:srgbClr val="000066"/>
                        </a:solidFill>
                        <a:latin typeface="+mj-lt"/>
                      </a:endParaRPr>
                    </a:p>
                  </a:txBody>
                  <a:tcPr>
                    <a:noFill/>
                  </a:tcPr>
                </a:tc>
                <a:tc>
                  <a:txBody>
                    <a:bodyPr/>
                    <a:lstStyle/>
                    <a:p>
                      <a:endParaRPr lang="en-US" sz="2400" b="1" dirty="0">
                        <a:solidFill>
                          <a:srgbClr val="000066"/>
                        </a:solidFill>
                        <a:latin typeface="+mj-lt"/>
                      </a:endParaRPr>
                    </a:p>
                  </a:txBody>
                  <a:tcPr>
                    <a:noFill/>
                  </a:tcPr>
                </a:tc>
                <a:tc>
                  <a:txBody>
                    <a:bodyPr/>
                    <a:lstStyle/>
                    <a:p>
                      <a:r>
                        <a:rPr lang="en-US" sz="2400" b="1" dirty="0" smtClean="0">
                          <a:solidFill>
                            <a:srgbClr val="000066"/>
                          </a:solidFill>
                          <a:latin typeface="+mj-lt"/>
                        </a:rPr>
                        <a:t>840 Detailed</a:t>
                      </a:r>
                      <a:r>
                        <a:rPr lang="en-US" sz="2400" b="1" baseline="0" dirty="0" smtClean="0">
                          <a:solidFill>
                            <a:srgbClr val="000066"/>
                          </a:solidFill>
                          <a:latin typeface="+mj-lt"/>
                        </a:rPr>
                        <a:t> occupations</a:t>
                      </a:r>
                      <a:endParaRPr lang="en-US" sz="2400" b="1" dirty="0">
                        <a:solidFill>
                          <a:srgbClr val="000066"/>
                        </a:solidFill>
                        <a:latin typeface="+mj-lt"/>
                      </a:endParaRPr>
                    </a:p>
                  </a:txBody>
                  <a:tcP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2010 SOC </a:t>
            </a:r>
            <a:br>
              <a:rPr lang="en-US" dirty="0" smtClean="0"/>
            </a:br>
            <a:r>
              <a:rPr lang="en-US" dirty="0" smtClean="0"/>
              <a:t>Occupational Hierarchy</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16</a:t>
            </a:fld>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3267463978"/>
              </p:ext>
            </p:extLst>
          </p:nvPr>
        </p:nvGraphicFramePr>
        <p:xfrm>
          <a:off x="762000" y="1600200"/>
          <a:ext cx="8229600" cy="5379720"/>
        </p:xfrm>
        <a:graphic>
          <a:graphicData uri="http://schemas.openxmlformats.org/drawingml/2006/table">
            <a:tbl>
              <a:tblPr>
                <a:tableStyleId>{5C22544A-7EE6-4342-B048-85BDC9FD1C3A}</a:tableStyleId>
              </a:tblPr>
              <a:tblGrid>
                <a:gridCol w="1752600"/>
                <a:gridCol w="6477000"/>
              </a:tblGrid>
              <a:tr h="457200">
                <a:tc>
                  <a:txBody>
                    <a:bodyPr/>
                    <a:lstStyle/>
                    <a:p>
                      <a:r>
                        <a:rPr lang="en-US" sz="2000" b="1" dirty="0" smtClean="0">
                          <a:solidFill>
                            <a:srgbClr val="192168"/>
                          </a:solidFill>
                        </a:rPr>
                        <a:t>Major group</a:t>
                      </a:r>
                      <a:endParaRPr lang="en-US" sz="2000" b="1" dirty="0">
                        <a:solidFill>
                          <a:srgbClr val="192168"/>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C00000"/>
                          </a:solidFill>
                          <a:latin typeface="Tahoma" pitchFamily="34" charset="0"/>
                          <a:cs typeface="Tahoma" pitchFamily="34" charset="0"/>
                        </a:rPr>
                        <a:t>31</a:t>
                      </a:r>
                      <a:r>
                        <a:rPr lang="en-US" sz="2000" b="1" dirty="0" smtClean="0">
                          <a:solidFill>
                            <a:srgbClr val="000066"/>
                          </a:solidFill>
                          <a:latin typeface="Tahoma" pitchFamily="34" charset="0"/>
                          <a:cs typeface="Tahoma" pitchFamily="34" charset="0"/>
                        </a:rPr>
                        <a:t>-0000</a:t>
                      </a:r>
                      <a:r>
                        <a:rPr lang="en-US" sz="2000" b="1" dirty="0" smtClean="0">
                          <a:solidFill>
                            <a:srgbClr val="192168"/>
                          </a:solidFill>
                          <a:latin typeface="Tahoma" pitchFamily="34" charset="0"/>
                          <a:cs typeface="Tahoma" pitchFamily="34" charset="0"/>
                        </a:rPr>
                        <a:t> </a:t>
                      </a:r>
                      <a:r>
                        <a:rPr lang="en-US" sz="1800" b="1" dirty="0" smtClean="0">
                          <a:solidFill>
                            <a:srgbClr val="192168"/>
                          </a:solidFill>
                          <a:latin typeface="Tahoma" pitchFamily="34" charset="0"/>
                          <a:cs typeface="Tahoma" pitchFamily="34" charset="0"/>
                        </a:rPr>
                        <a:t>Healthcare Support Occupations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400">
                <a:tc>
                  <a:txBody>
                    <a:bodyPr/>
                    <a:lstStyle/>
                    <a:p>
                      <a:r>
                        <a:rPr lang="en-US" sz="2000" b="1" dirty="0" smtClean="0">
                          <a:solidFill>
                            <a:srgbClr val="192168"/>
                          </a:solidFill>
                        </a:rPr>
                        <a:t>Minor group</a:t>
                      </a:r>
                      <a:endParaRPr lang="en-US" sz="2000" b="1" dirty="0">
                        <a:solidFill>
                          <a:srgbClr val="192168"/>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192168"/>
                          </a:solidFill>
                          <a:latin typeface="Tahoma" pitchFamily="34" charset="0"/>
                          <a:cs typeface="Tahoma" pitchFamily="34" charset="0"/>
                        </a:rPr>
                        <a:t>31-</a:t>
                      </a:r>
                      <a:r>
                        <a:rPr lang="en-US" sz="2000" b="1" dirty="0" smtClean="0">
                          <a:solidFill>
                            <a:srgbClr val="C00000"/>
                          </a:solidFill>
                          <a:latin typeface="Tahoma" pitchFamily="34" charset="0"/>
                          <a:cs typeface="Tahoma" pitchFamily="34" charset="0"/>
                        </a:rPr>
                        <a:t>1</a:t>
                      </a:r>
                      <a:r>
                        <a:rPr lang="en-US" sz="2000" b="1" dirty="0" smtClean="0">
                          <a:solidFill>
                            <a:srgbClr val="000066"/>
                          </a:solidFill>
                          <a:latin typeface="Tahoma" pitchFamily="34" charset="0"/>
                          <a:cs typeface="Tahoma" pitchFamily="34" charset="0"/>
                        </a:rPr>
                        <a:t>010</a:t>
                      </a:r>
                      <a:r>
                        <a:rPr lang="en-US" sz="2000" b="1" dirty="0" smtClean="0">
                          <a:solidFill>
                            <a:schemeClr val="tx1">
                              <a:lumMod val="90000"/>
                              <a:lumOff val="10000"/>
                            </a:schemeClr>
                          </a:solidFill>
                          <a:latin typeface="Tahoma" pitchFamily="34" charset="0"/>
                          <a:cs typeface="Tahoma" pitchFamily="34" charset="0"/>
                        </a:rPr>
                        <a:t> </a:t>
                      </a:r>
                      <a:r>
                        <a:rPr lang="en-US" sz="1800" b="1" dirty="0" smtClean="0">
                          <a:solidFill>
                            <a:srgbClr val="192168"/>
                          </a:solidFill>
                          <a:latin typeface="Tahoma" pitchFamily="34" charset="0"/>
                          <a:cs typeface="Tahoma" pitchFamily="34" charset="0"/>
                        </a:rPr>
                        <a:t>Nursing, Psychiatric and Home Health</a:t>
                      </a:r>
                      <a:r>
                        <a:rPr lang="en-US" sz="1800" b="1" baseline="0" dirty="0" smtClean="0">
                          <a:solidFill>
                            <a:srgbClr val="192168"/>
                          </a:solidFill>
                          <a:latin typeface="Tahoma" pitchFamily="34" charset="0"/>
                          <a:cs typeface="Tahoma" pitchFamily="34" charset="0"/>
                        </a:rPr>
                        <a:t> Aides</a:t>
                      </a:r>
                      <a:endParaRPr lang="en-US" sz="2000" dirty="0">
                        <a:solidFill>
                          <a:srgbClr val="192168"/>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005840">
                <a:tc>
                  <a:txBody>
                    <a:bodyPr/>
                    <a:lstStyle/>
                    <a:p>
                      <a:r>
                        <a:rPr lang="en-US" sz="2000" b="1" dirty="0" smtClean="0">
                          <a:solidFill>
                            <a:srgbClr val="192168"/>
                          </a:solidFill>
                        </a:rPr>
                        <a:t>Broad occupation</a:t>
                      </a:r>
                      <a:endParaRPr lang="en-US" sz="2000" b="1" dirty="0">
                        <a:solidFill>
                          <a:srgbClr val="192168"/>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192168"/>
                          </a:solidFill>
                          <a:latin typeface="Tahoma" pitchFamily="34" charset="0"/>
                          <a:cs typeface="Tahoma" pitchFamily="34" charset="0"/>
                        </a:rPr>
                        <a:t>31-1</a:t>
                      </a:r>
                      <a:r>
                        <a:rPr lang="en-US" sz="2000" b="1" dirty="0" smtClean="0">
                          <a:solidFill>
                            <a:srgbClr val="C00000"/>
                          </a:solidFill>
                          <a:latin typeface="Tahoma" pitchFamily="34" charset="0"/>
                          <a:cs typeface="Tahoma" pitchFamily="34" charset="0"/>
                        </a:rPr>
                        <a:t>01</a:t>
                      </a:r>
                      <a:r>
                        <a:rPr lang="en-US" sz="2000" b="1" dirty="0" smtClean="0">
                          <a:solidFill>
                            <a:srgbClr val="000066"/>
                          </a:solidFill>
                          <a:latin typeface="Tahoma" pitchFamily="34" charset="0"/>
                          <a:cs typeface="Tahoma" pitchFamily="34" charset="0"/>
                        </a:rPr>
                        <a:t>0</a:t>
                      </a:r>
                      <a:r>
                        <a:rPr lang="en-US" sz="2000" b="1" baseline="0" dirty="0" smtClean="0">
                          <a:solidFill>
                            <a:srgbClr val="192168"/>
                          </a:solidFill>
                          <a:latin typeface="Tahoma" pitchFamily="34" charset="0"/>
                          <a:cs typeface="Tahoma" pitchFamily="34" charset="0"/>
                        </a:rPr>
                        <a:t> </a:t>
                      </a:r>
                      <a:r>
                        <a:rPr lang="en-US" sz="1800" b="1" dirty="0" smtClean="0">
                          <a:solidFill>
                            <a:srgbClr val="192168"/>
                          </a:solidFill>
                          <a:latin typeface="Tahoma" pitchFamily="34" charset="0"/>
                          <a:cs typeface="Tahoma" pitchFamily="34" charset="0"/>
                        </a:rPr>
                        <a:t>Nursing, Psychiatric and Home Health</a:t>
                      </a:r>
                      <a:r>
                        <a:rPr lang="en-US" sz="1800" b="1" baseline="0" dirty="0" smtClean="0">
                          <a:solidFill>
                            <a:srgbClr val="192168"/>
                          </a:solidFill>
                          <a:latin typeface="Tahoma" pitchFamily="34" charset="0"/>
                          <a:cs typeface="Tahoma" pitchFamily="34" charset="0"/>
                        </a:rPr>
                        <a:t> Aides</a:t>
                      </a:r>
                      <a:endParaRPr lang="en-US" sz="1800" b="1" dirty="0" smtClean="0">
                        <a:solidFill>
                          <a:srgbClr val="192168"/>
                        </a:solidFill>
                        <a:latin typeface="Tahoma" pitchFamily="34" charset="0"/>
                        <a:cs typeface="Tahoma" pitchFamily="34" charset="0"/>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192168"/>
                          </a:solidFill>
                          <a:latin typeface="Tahoma" pitchFamily="34" charset="0"/>
                          <a:cs typeface="Tahoma" pitchFamily="34" charset="0"/>
                        </a:rPr>
                        <a:t>This broad occupation includes</a:t>
                      </a:r>
                      <a:r>
                        <a:rPr lang="en-US" sz="1800" b="0" baseline="0" dirty="0" smtClean="0">
                          <a:solidFill>
                            <a:srgbClr val="192168"/>
                          </a:solidFill>
                          <a:latin typeface="Tahoma" pitchFamily="34" charset="0"/>
                          <a:cs typeface="Tahoma" pitchFamily="34" charset="0"/>
                        </a:rPr>
                        <a:t> the following four detailed occupations:</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800" b="0" baseline="0" dirty="0" smtClean="0">
                          <a:solidFill>
                            <a:srgbClr val="192168"/>
                          </a:solidFill>
                          <a:latin typeface="Tahoma" pitchFamily="34" charset="0"/>
                          <a:cs typeface="Tahoma" pitchFamily="34" charset="0"/>
                        </a:rPr>
                        <a:t>31-10</a:t>
                      </a:r>
                      <a:r>
                        <a:rPr lang="en-US" sz="1800" b="0" baseline="0" dirty="0" smtClean="0">
                          <a:solidFill>
                            <a:schemeClr val="tx1">
                              <a:lumMod val="90000"/>
                              <a:lumOff val="10000"/>
                            </a:schemeClr>
                          </a:solidFill>
                          <a:latin typeface="Tahoma" pitchFamily="34" charset="0"/>
                          <a:cs typeface="Tahoma" pitchFamily="34" charset="0"/>
                        </a:rPr>
                        <a:t>1</a:t>
                      </a:r>
                      <a:r>
                        <a:rPr lang="en-US" sz="1800" b="0" baseline="0" dirty="0" smtClean="0">
                          <a:solidFill>
                            <a:srgbClr val="C00000"/>
                          </a:solidFill>
                          <a:latin typeface="Tahoma" pitchFamily="34" charset="0"/>
                          <a:cs typeface="Tahoma" pitchFamily="34" charset="0"/>
                        </a:rPr>
                        <a:t>1</a:t>
                      </a:r>
                      <a:r>
                        <a:rPr lang="en-US" sz="1800" b="0" baseline="0" dirty="0" smtClean="0">
                          <a:solidFill>
                            <a:srgbClr val="192168"/>
                          </a:solidFill>
                          <a:latin typeface="Tahoma" pitchFamily="34" charset="0"/>
                          <a:cs typeface="Tahoma" pitchFamily="34" charset="0"/>
                        </a:rPr>
                        <a:t> Home Health Aides</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800" b="0" baseline="0" dirty="0" smtClean="0">
                          <a:solidFill>
                            <a:srgbClr val="192168"/>
                          </a:solidFill>
                          <a:latin typeface="Tahoma" pitchFamily="34" charset="0"/>
                          <a:cs typeface="Tahoma" pitchFamily="34" charset="0"/>
                        </a:rPr>
                        <a:t>31-10</a:t>
                      </a:r>
                      <a:r>
                        <a:rPr lang="en-US" sz="1800" b="0" baseline="0" dirty="0" smtClean="0">
                          <a:solidFill>
                            <a:schemeClr val="tx1">
                              <a:lumMod val="90000"/>
                              <a:lumOff val="10000"/>
                            </a:schemeClr>
                          </a:solidFill>
                          <a:latin typeface="Tahoma" pitchFamily="34" charset="0"/>
                          <a:cs typeface="Tahoma" pitchFamily="34" charset="0"/>
                        </a:rPr>
                        <a:t>1</a:t>
                      </a:r>
                      <a:r>
                        <a:rPr lang="en-US" sz="1800" b="0" baseline="0" dirty="0" smtClean="0">
                          <a:solidFill>
                            <a:srgbClr val="C00000"/>
                          </a:solidFill>
                          <a:latin typeface="Tahoma" pitchFamily="34" charset="0"/>
                          <a:cs typeface="Tahoma" pitchFamily="34" charset="0"/>
                        </a:rPr>
                        <a:t>3</a:t>
                      </a:r>
                      <a:r>
                        <a:rPr lang="en-US" sz="1800" b="0" baseline="0" dirty="0" smtClean="0">
                          <a:solidFill>
                            <a:srgbClr val="192168"/>
                          </a:solidFill>
                          <a:latin typeface="Tahoma" pitchFamily="34" charset="0"/>
                          <a:cs typeface="Tahoma" pitchFamily="34" charset="0"/>
                        </a:rPr>
                        <a:t> Psychiatric Aides</a:t>
                      </a:r>
                      <a:endParaRPr lang="en-US" sz="1800" b="0" dirty="0" smtClean="0">
                        <a:solidFill>
                          <a:srgbClr val="192168"/>
                        </a:solidFill>
                        <a:latin typeface="Tahoma" pitchFamily="34" charset="0"/>
                        <a:cs typeface="Tahoma" pitchFamily="34" charset="0"/>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800" b="0" baseline="0" dirty="0" smtClean="0">
                          <a:solidFill>
                            <a:srgbClr val="192168"/>
                          </a:solidFill>
                          <a:latin typeface="Tahoma" pitchFamily="34" charset="0"/>
                          <a:cs typeface="Tahoma" pitchFamily="34" charset="0"/>
                        </a:rPr>
                        <a:t>31-10</a:t>
                      </a:r>
                      <a:r>
                        <a:rPr lang="en-US" sz="1800" b="0" baseline="0" dirty="0" smtClean="0">
                          <a:solidFill>
                            <a:schemeClr val="tx1">
                              <a:lumMod val="90000"/>
                              <a:lumOff val="10000"/>
                            </a:schemeClr>
                          </a:solidFill>
                          <a:latin typeface="Tahoma" pitchFamily="34" charset="0"/>
                          <a:cs typeface="Tahoma" pitchFamily="34" charset="0"/>
                        </a:rPr>
                        <a:t>1</a:t>
                      </a:r>
                      <a:r>
                        <a:rPr lang="en-US" sz="1800" b="0" baseline="0" dirty="0" smtClean="0">
                          <a:solidFill>
                            <a:srgbClr val="C00000"/>
                          </a:solidFill>
                          <a:latin typeface="Tahoma" pitchFamily="34" charset="0"/>
                          <a:cs typeface="Tahoma" pitchFamily="34" charset="0"/>
                        </a:rPr>
                        <a:t>4</a:t>
                      </a:r>
                      <a:r>
                        <a:rPr lang="en-US" sz="1800" b="0" baseline="0" dirty="0" smtClean="0">
                          <a:solidFill>
                            <a:srgbClr val="192168"/>
                          </a:solidFill>
                          <a:latin typeface="Tahoma" pitchFamily="34" charset="0"/>
                          <a:cs typeface="Tahoma" pitchFamily="34" charset="0"/>
                        </a:rPr>
                        <a:t> Nursing Assistants</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800" b="0" baseline="0" dirty="0" smtClean="0">
                          <a:solidFill>
                            <a:srgbClr val="192168"/>
                          </a:solidFill>
                          <a:latin typeface="Tahoma" pitchFamily="34" charset="0"/>
                          <a:cs typeface="Tahoma" pitchFamily="34" charset="0"/>
                        </a:rPr>
                        <a:t>31-10</a:t>
                      </a:r>
                      <a:r>
                        <a:rPr lang="en-US" sz="1800" b="0" baseline="0" dirty="0" smtClean="0">
                          <a:solidFill>
                            <a:schemeClr val="tx1">
                              <a:lumMod val="90000"/>
                              <a:lumOff val="10000"/>
                            </a:schemeClr>
                          </a:solidFill>
                          <a:latin typeface="Tahoma" pitchFamily="34" charset="0"/>
                          <a:cs typeface="Tahoma" pitchFamily="34" charset="0"/>
                        </a:rPr>
                        <a:t>1</a:t>
                      </a:r>
                      <a:r>
                        <a:rPr lang="en-US" sz="1800" b="0" baseline="0" dirty="0" smtClean="0">
                          <a:solidFill>
                            <a:srgbClr val="C00000"/>
                          </a:solidFill>
                          <a:latin typeface="Tahoma" pitchFamily="34" charset="0"/>
                          <a:cs typeface="Tahoma" pitchFamily="34" charset="0"/>
                        </a:rPr>
                        <a:t>5</a:t>
                      </a:r>
                      <a:r>
                        <a:rPr lang="en-US" sz="1800" b="0" baseline="0" dirty="0" smtClean="0">
                          <a:solidFill>
                            <a:srgbClr val="192168"/>
                          </a:solidFill>
                          <a:latin typeface="Tahoma" pitchFamily="34" charset="0"/>
                          <a:cs typeface="Tahoma" pitchFamily="34" charset="0"/>
                        </a:rPr>
                        <a:t> Orderlies</a:t>
                      </a:r>
                      <a:endParaRPr lang="en-US" sz="1800" b="1" baseline="0" dirty="0" smtClean="0">
                        <a:solidFill>
                          <a:srgbClr val="192168"/>
                        </a:solidFill>
                        <a:latin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737360">
                <a:tc>
                  <a:txBody>
                    <a:bodyPr/>
                    <a:lstStyle/>
                    <a:p>
                      <a:r>
                        <a:rPr lang="en-US" sz="2000" b="1" dirty="0" smtClean="0">
                          <a:solidFill>
                            <a:srgbClr val="192168"/>
                          </a:solidFill>
                        </a:rPr>
                        <a:t>Detailed occupation</a:t>
                      </a:r>
                      <a:endParaRPr lang="en-US" sz="2000" b="1" dirty="0">
                        <a:solidFill>
                          <a:srgbClr val="192168"/>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192168"/>
                          </a:solidFill>
                          <a:latin typeface="Tahoma" pitchFamily="34" charset="0"/>
                          <a:cs typeface="Tahoma" pitchFamily="34" charset="0"/>
                        </a:rPr>
                        <a:t>31-1011 Home</a:t>
                      </a:r>
                      <a:r>
                        <a:rPr lang="en-US" sz="2000" b="1" baseline="0" dirty="0" smtClean="0">
                          <a:solidFill>
                            <a:srgbClr val="192168"/>
                          </a:solidFill>
                          <a:latin typeface="Tahoma" pitchFamily="34" charset="0"/>
                          <a:cs typeface="Tahoma" pitchFamily="34" charset="0"/>
                        </a:rPr>
                        <a:t> Health Aides</a:t>
                      </a:r>
                      <a:endParaRPr lang="en-US" sz="2000" b="1" dirty="0" smtClean="0">
                        <a:solidFill>
                          <a:srgbClr val="192168"/>
                        </a:solidFill>
                        <a:latin typeface="Tahoma" pitchFamily="34" charset="0"/>
                        <a:cs typeface="Tahoma"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192168"/>
                          </a:solidFill>
                          <a:latin typeface="Tahoma" pitchFamily="34" charset="0"/>
                          <a:cs typeface="Tahoma" pitchFamily="34" charset="0"/>
                        </a:rPr>
                        <a:t>Provide routine individualized healthcare such</a:t>
                      </a:r>
                      <a:r>
                        <a:rPr lang="en-US" sz="1800" baseline="0" dirty="0" smtClean="0">
                          <a:solidFill>
                            <a:srgbClr val="192168"/>
                          </a:solidFill>
                          <a:latin typeface="Tahoma" pitchFamily="34" charset="0"/>
                          <a:cs typeface="Tahoma" pitchFamily="34" charset="0"/>
                        </a:rPr>
                        <a:t> as changing bandages and dressing wounds, and applying topical medications to the elderly, convalescents, or persons with disabilities at the patient’s home or in a care facility</a:t>
                      </a:r>
                      <a:r>
                        <a:rPr lang="en-US" sz="1800" dirty="0" smtClean="0">
                          <a:solidFill>
                            <a:srgbClr val="192168"/>
                          </a:solidFill>
                          <a:latin typeface="Tahoma" pitchFamily="34" charset="0"/>
                          <a:cs typeface="Tahoma" pitchFamily="34" charset="0"/>
                        </a:rPr>
                        <a:t>. Monitor or report changes in health status. May also provide personal care such as bathing, dressing, and grooming of patient.</a:t>
                      </a:r>
                      <a:endParaRPr lang="en-US" sz="1800" dirty="0" smtClean="0">
                        <a:solidFill>
                          <a:srgbClr val="192168"/>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000" dirty="0">
                        <a:solidFill>
                          <a:srgbClr val="192168"/>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2010 SOC </a:t>
            </a:r>
            <a:br>
              <a:rPr lang="en-US" dirty="0" smtClean="0"/>
            </a:br>
            <a:r>
              <a:rPr lang="en-US" dirty="0" smtClean="0"/>
              <a:t>Major Occupation Groups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17</a:t>
            </a:fld>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7174823"/>
              </p:ext>
            </p:extLst>
          </p:nvPr>
        </p:nvGraphicFramePr>
        <p:xfrm>
          <a:off x="914400" y="1676400"/>
          <a:ext cx="7772400" cy="4815840"/>
        </p:xfrm>
        <a:graphic>
          <a:graphicData uri="http://schemas.openxmlformats.org/drawingml/2006/table">
            <a:tbl>
              <a:tblPr>
                <a:tableStyleId>{5C22544A-7EE6-4342-B048-85BDC9FD1C3A}</a:tableStyleId>
              </a:tblPr>
              <a:tblGrid>
                <a:gridCol w="1097280"/>
                <a:gridCol w="6675120"/>
              </a:tblGrid>
              <a:tr h="370840">
                <a:tc>
                  <a:txBody>
                    <a:bodyPr/>
                    <a:lstStyle/>
                    <a:p>
                      <a:pPr algn="ctr"/>
                      <a:r>
                        <a:rPr lang="en-US" dirty="0" smtClean="0"/>
                        <a:t>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Title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760">
                <a:tc>
                  <a:txBody>
                    <a:bodyPr/>
                    <a:lstStyle/>
                    <a:p>
                      <a:r>
                        <a:rPr lang="en-US" sz="1800" kern="1200" dirty="0" smtClean="0">
                          <a:solidFill>
                            <a:schemeClr val="dk1"/>
                          </a:solidFill>
                          <a:latin typeface="+mn-lt"/>
                          <a:ea typeface="+mn-ea"/>
                          <a:cs typeface="+mn-cs"/>
                        </a:rPr>
                        <a:t>11-0000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Management Occupations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13-0000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Business and Financial Operations Occupations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15-0000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Computer and Mathematical Occupations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17-0000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Architecture and Engineering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19-0000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Life, Physical, and Social Science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rgbClr val="C00000"/>
                          </a:solidFill>
                          <a:latin typeface="+mn-lt"/>
                          <a:ea typeface="+mn-ea"/>
                          <a:cs typeface="+mn-cs"/>
                        </a:rPr>
                        <a:t>21-0000</a:t>
                      </a:r>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rgbClr val="C00000"/>
                          </a:solidFill>
                          <a:latin typeface="+mn-lt"/>
                          <a:ea typeface="+mn-ea"/>
                          <a:cs typeface="+mn-cs"/>
                        </a:rPr>
                        <a:t>Community and Social Service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23-0000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Legal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25-0000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Education, Training, and Library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27-0000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Arts, Design, Entertainment, Sports, and Media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rgbClr val="C00000"/>
                          </a:solidFill>
                          <a:latin typeface="+mn-lt"/>
                          <a:ea typeface="+mn-ea"/>
                          <a:cs typeface="+mn-cs"/>
                        </a:rPr>
                        <a:t>29-0000 </a:t>
                      </a:r>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rgbClr val="C00000"/>
                          </a:solidFill>
                          <a:latin typeface="+mn-lt"/>
                          <a:ea typeface="+mn-ea"/>
                          <a:cs typeface="+mn-cs"/>
                        </a:rPr>
                        <a:t>Healthcare Practitioners and Technical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rgbClr val="C00000"/>
                          </a:solidFill>
                          <a:latin typeface="+mn-lt"/>
                          <a:ea typeface="+mn-ea"/>
                          <a:cs typeface="+mn-cs"/>
                        </a:rPr>
                        <a:t>31-0000</a:t>
                      </a:r>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rgbClr val="C00000"/>
                          </a:solidFill>
                          <a:latin typeface="+mn-lt"/>
                          <a:ea typeface="+mn-ea"/>
                          <a:cs typeface="+mn-cs"/>
                        </a:rPr>
                        <a:t>Healthcare Support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33-0000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Protective Service Occupations</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2010 SOC</a:t>
            </a:r>
            <a:br>
              <a:rPr lang="en-US" dirty="0" smtClean="0"/>
            </a:br>
            <a:r>
              <a:rPr lang="en-US" dirty="0" smtClean="0"/>
              <a:t>Major Occupation Groups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18</a:t>
            </a:fld>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624602219"/>
              </p:ext>
            </p:extLst>
          </p:nvPr>
        </p:nvGraphicFramePr>
        <p:xfrm>
          <a:off x="914400" y="1676400"/>
          <a:ext cx="7772400" cy="4445000"/>
        </p:xfrm>
        <a:graphic>
          <a:graphicData uri="http://schemas.openxmlformats.org/drawingml/2006/table">
            <a:tbl>
              <a:tblPr>
                <a:tableStyleId>{5C22544A-7EE6-4342-B048-85BDC9FD1C3A}</a:tableStyleId>
              </a:tblPr>
              <a:tblGrid>
                <a:gridCol w="1097280"/>
                <a:gridCol w="6675120"/>
              </a:tblGrid>
              <a:tr h="370840">
                <a:tc>
                  <a:txBody>
                    <a:bodyPr/>
                    <a:lstStyle/>
                    <a:p>
                      <a:pPr algn="ctr"/>
                      <a:r>
                        <a:rPr lang="en-US" dirty="0" smtClean="0"/>
                        <a:t>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Title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760">
                <a:tc>
                  <a:txBody>
                    <a:bodyPr/>
                    <a:lstStyle/>
                    <a:p>
                      <a:r>
                        <a:rPr lang="en-US" sz="1800" kern="1200" dirty="0" smtClean="0">
                          <a:solidFill>
                            <a:schemeClr val="dk1"/>
                          </a:solidFill>
                          <a:latin typeface="+mn-lt"/>
                          <a:ea typeface="+mn-ea"/>
                          <a:cs typeface="+mn-cs"/>
                        </a:rPr>
                        <a:t>35-0000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Food Preparation and Serving Related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37-0000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Building and Grounds Cleaning and Maintenance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rgbClr val="C00000"/>
                          </a:solidFill>
                          <a:latin typeface="+mn-lt"/>
                          <a:ea typeface="+mn-ea"/>
                          <a:cs typeface="+mn-cs"/>
                        </a:rPr>
                        <a:t>39-0000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rgbClr val="C00000"/>
                          </a:solidFill>
                          <a:latin typeface="+mn-lt"/>
                          <a:ea typeface="+mn-ea"/>
                          <a:cs typeface="+mn-cs"/>
                        </a:rPr>
                        <a:t>Personal Care and Service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41-0000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Sales and Related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43-0000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Office and Administrative Support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45-0000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Farming, Fishing, and Forestry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47-0000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Construction and Extraction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49-0000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Installation, Maintenance, and Repair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51-0000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Production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53-0000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kern="1200" dirty="0" smtClean="0">
                          <a:solidFill>
                            <a:schemeClr val="dk1"/>
                          </a:solidFill>
                          <a:latin typeface="+mn-lt"/>
                          <a:ea typeface="+mn-ea"/>
                          <a:cs typeface="+mn-cs"/>
                        </a:rPr>
                        <a:t>Transportation and Material Moving  Occupations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800" kern="1200" dirty="0" smtClean="0">
                          <a:solidFill>
                            <a:schemeClr val="dk1"/>
                          </a:solidFill>
                          <a:latin typeface="+mn-lt"/>
                          <a:ea typeface="+mn-ea"/>
                          <a:cs typeface="+mn-cs"/>
                        </a:rPr>
                        <a:t>55-0000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Military Specific Occupations</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SOC Detailed Occupation Structure</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19</a:t>
            </a:fld>
            <a:endParaRPr lang="en-US" dirty="0"/>
          </a:p>
        </p:txBody>
      </p:sp>
      <p:grpSp>
        <p:nvGrpSpPr>
          <p:cNvPr id="28" name="Group 251"/>
          <p:cNvGrpSpPr>
            <a:grpSpLocks/>
          </p:cNvGrpSpPr>
          <p:nvPr/>
        </p:nvGrpSpPr>
        <p:grpSpPr bwMode="auto">
          <a:xfrm>
            <a:off x="1876426" y="2128838"/>
            <a:ext cx="6051551" cy="3494088"/>
            <a:chOff x="324" y="2012"/>
            <a:chExt cx="3812" cy="2201"/>
          </a:xfrm>
        </p:grpSpPr>
        <p:sp>
          <p:nvSpPr>
            <p:cNvPr id="29" name="Text Box 190"/>
            <p:cNvSpPr txBox="1">
              <a:spLocks noChangeArrowheads="1"/>
            </p:cNvSpPr>
            <p:nvPr/>
          </p:nvSpPr>
          <p:spPr bwMode="auto">
            <a:xfrm>
              <a:off x="2357" y="3680"/>
              <a:ext cx="766" cy="156"/>
            </a:xfrm>
            <a:prstGeom prst="rect">
              <a:avLst/>
            </a:prstGeom>
            <a:noFill/>
            <a:ln w="9525">
              <a:noFill/>
              <a:miter lim="800000"/>
              <a:headEnd/>
              <a:tailEnd/>
            </a:ln>
          </p:spPr>
          <p:txBody>
            <a:bodyPr wrap="none" lIns="0" tIns="0" rIns="0" bIns="0">
              <a:spAutoFit/>
            </a:bodyPr>
            <a:lstStyle/>
            <a:p>
              <a:pPr>
                <a:lnSpc>
                  <a:spcPct val="125000"/>
                </a:lnSpc>
              </a:pPr>
              <a:r>
                <a:rPr lang="en-US" sz="1300" b="1" dirty="0">
                  <a:cs typeface="Times New Roman" pitchFamily="18" charset="0"/>
                </a:rPr>
                <a:t>“May” statement</a:t>
              </a:r>
              <a:endParaRPr lang="en-US" sz="1300" b="1" dirty="0"/>
            </a:p>
          </p:txBody>
        </p:sp>
        <p:sp>
          <p:nvSpPr>
            <p:cNvPr id="30" name="Text Box 218"/>
            <p:cNvSpPr txBox="1">
              <a:spLocks noChangeArrowheads="1"/>
            </p:cNvSpPr>
            <p:nvPr/>
          </p:nvSpPr>
          <p:spPr bwMode="auto">
            <a:xfrm>
              <a:off x="652" y="4049"/>
              <a:ext cx="910" cy="156"/>
            </a:xfrm>
            <a:prstGeom prst="rect">
              <a:avLst/>
            </a:prstGeom>
            <a:noFill/>
            <a:ln w="9525">
              <a:noFill/>
              <a:miter lim="800000"/>
              <a:headEnd/>
              <a:tailEnd/>
            </a:ln>
          </p:spPr>
          <p:txBody>
            <a:bodyPr wrap="none" lIns="0" tIns="0" rIns="0" bIns="0">
              <a:spAutoFit/>
            </a:bodyPr>
            <a:lstStyle/>
            <a:p>
              <a:pPr>
                <a:lnSpc>
                  <a:spcPct val="125000"/>
                </a:lnSpc>
              </a:pPr>
              <a:r>
                <a:rPr lang="en-US" sz="1300" b="1" dirty="0">
                  <a:cs typeface="Times New Roman" pitchFamily="18" charset="0"/>
                </a:rPr>
                <a:t>Illustrative Example</a:t>
              </a:r>
              <a:endParaRPr lang="en-US" sz="1300" b="1" dirty="0"/>
            </a:p>
          </p:txBody>
        </p:sp>
        <p:sp>
          <p:nvSpPr>
            <p:cNvPr id="31" name="Rectangle 219"/>
            <p:cNvSpPr>
              <a:spLocks noChangeAspect="1" noChangeArrowheads="1"/>
            </p:cNvSpPr>
            <p:nvPr/>
          </p:nvSpPr>
          <p:spPr bwMode="auto">
            <a:xfrm>
              <a:off x="324" y="2420"/>
              <a:ext cx="3058" cy="1435"/>
            </a:xfrm>
            <a:prstGeom prst="rect">
              <a:avLst/>
            </a:prstGeom>
            <a:noFill/>
            <a:ln w="9525">
              <a:noFill/>
              <a:miter lim="800000"/>
              <a:headEnd/>
              <a:tailEnd/>
            </a:ln>
          </p:spPr>
          <p:txBody>
            <a:bodyPr lIns="0" tIns="0" rIns="0" bIns="0"/>
            <a:lstStyle/>
            <a:p>
              <a:pPr>
                <a:lnSpc>
                  <a:spcPct val="150000"/>
                </a:lnSpc>
              </a:pPr>
              <a:r>
                <a:rPr lang="en-US" sz="1200" b="1" dirty="0" smtClean="0"/>
                <a:t>29-1141  Registered Nurses</a:t>
              </a:r>
              <a:endParaRPr lang="en-US" sz="1200" dirty="0"/>
            </a:p>
            <a:p>
              <a:pPr>
                <a:lnSpc>
                  <a:spcPct val="150000"/>
                </a:lnSpc>
              </a:pPr>
              <a:r>
                <a:rPr lang="en-US" sz="1200" dirty="0" smtClean="0"/>
                <a:t>Assess patient health problems and needs, develop and implement nursing care plans, and maintain medical records. Administer nursing care to ill, injured, convalescent, or disabled patients. May advise patients on health maintenance and disease prevention or provide case management. Licensing or registration required. Includes Clinical Nurse Specialists. Excludes “Nurse Anesthetists” (29-1151), “Nurse Midwives” (29-1161), and “Nurse Practitioners” (29-1171).  </a:t>
              </a:r>
              <a:endParaRPr lang="en-US" sz="1200" dirty="0"/>
            </a:p>
            <a:p>
              <a:pPr>
                <a:lnSpc>
                  <a:spcPct val="150000"/>
                </a:lnSpc>
              </a:pPr>
              <a:r>
                <a:rPr lang="en-US" sz="1200" i="1" dirty="0"/>
                <a:t>Illustrative Example:  </a:t>
              </a:r>
              <a:r>
                <a:rPr lang="en-US" sz="1200" i="1" dirty="0" smtClean="0"/>
                <a:t>Psychiatric Nurse</a:t>
              </a:r>
              <a:endParaRPr lang="en-US" sz="1200" i="1" dirty="0"/>
            </a:p>
          </p:txBody>
        </p:sp>
        <p:sp>
          <p:nvSpPr>
            <p:cNvPr id="32" name="Text Box 220"/>
            <p:cNvSpPr txBox="1">
              <a:spLocks noChangeArrowheads="1"/>
            </p:cNvSpPr>
            <p:nvPr/>
          </p:nvSpPr>
          <p:spPr bwMode="auto">
            <a:xfrm>
              <a:off x="1174" y="2160"/>
              <a:ext cx="208" cy="156"/>
            </a:xfrm>
            <a:prstGeom prst="rect">
              <a:avLst/>
            </a:prstGeom>
            <a:noFill/>
            <a:ln w="9525">
              <a:noFill/>
              <a:miter lim="800000"/>
              <a:headEnd/>
              <a:tailEnd/>
            </a:ln>
          </p:spPr>
          <p:txBody>
            <a:bodyPr wrap="none" lIns="0" tIns="0" rIns="0" bIns="0">
              <a:spAutoFit/>
            </a:bodyPr>
            <a:lstStyle/>
            <a:p>
              <a:pPr>
                <a:lnSpc>
                  <a:spcPct val="125000"/>
                </a:lnSpc>
              </a:pPr>
              <a:r>
                <a:rPr lang="en-US" sz="1300" b="1" dirty="0">
                  <a:cs typeface="Times New Roman" pitchFamily="18" charset="0"/>
                </a:rPr>
                <a:t>Title</a:t>
              </a:r>
              <a:endParaRPr lang="en-US" sz="1300" b="1" dirty="0"/>
            </a:p>
          </p:txBody>
        </p:sp>
        <p:sp>
          <p:nvSpPr>
            <p:cNvPr id="33" name="Text Box 223"/>
            <p:cNvSpPr txBox="1">
              <a:spLocks noChangeArrowheads="1"/>
            </p:cNvSpPr>
            <p:nvPr/>
          </p:nvSpPr>
          <p:spPr bwMode="auto">
            <a:xfrm>
              <a:off x="1782" y="2300"/>
              <a:ext cx="446" cy="156"/>
            </a:xfrm>
            <a:prstGeom prst="rect">
              <a:avLst/>
            </a:prstGeom>
            <a:noFill/>
            <a:ln w="9525">
              <a:noFill/>
              <a:miter lim="800000"/>
              <a:headEnd/>
              <a:tailEnd/>
            </a:ln>
          </p:spPr>
          <p:txBody>
            <a:bodyPr wrap="none" lIns="0" tIns="0" rIns="0" bIns="0">
              <a:spAutoFit/>
            </a:bodyPr>
            <a:lstStyle/>
            <a:p>
              <a:pPr>
                <a:lnSpc>
                  <a:spcPct val="125000"/>
                </a:lnSpc>
              </a:pPr>
              <a:r>
                <a:rPr lang="en-US" sz="1300" b="1" dirty="0">
                  <a:cs typeface="Times New Roman" pitchFamily="18" charset="0"/>
                </a:rPr>
                <a:t>Definition</a:t>
              </a:r>
              <a:endParaRPr lang="en-US" sz="1300" b="1" dirty="0"/>
            </a:p>
          </p:txBody>
        </p:sp>
        <p:grpSp>
          <p:nvGrpSpPr>
            <p:cNvPr id="34" name="Group 224"/>
            <p:cNvGrpSpPr>
              <a:grpSpLocks/>
            </p:cNvGrpSpPr>
            <p:nvPr/>
          </p:nvGrpSpPr>
          <p:grpSpPr bwMode="auto">
            <a:xfrm>
              <a:off x="1686" y="2369"/>
              <a:ext cx="93" cy="261"/>
              <a:chOff x="2560" y="3756"/>
              <a:chExt cx="93" cy="286"/>
            </a:xfrm>
          </p:grpSpPr>
          <p:sp>
            <p:nvSpPr>
              <p:cNvPr id="50" name="Line 225"/>
              <p:cNvSpPr>
                <a:spLocks noChangeShapeType="1"/>
              </p:cNvSpPr>
              <p:nvPr/>
            </p:nvSpPr>
            <p:spPr bwMode="auto">
              <a:xfrm>
                <a:off x="2560" y="3756"/>
                <a:ext cx="93" cy="1"/>
              </a:xfrm>
              <a:prstGeom prst="line">
                <a:avLst/>
              </a:prstGeom>
              <a:noFill/>
              <a:ln w="9525">
                <a:solidFill>
                  <a:schemeClr val="tx1"/>
                </a:solidFill>
                <a:round/>
                <a:headEnd/>
                <a:tailEnd/>
              </a:ln>
            </p:spPr>
            <p:txBody>
              <a:bodyPr/>
              <a:lstStyle/>
              <a:p>
                <a:endParaRPr lang="en-US" dirty="0"/>
              </a:p>
            </p:txBody>
          </p:sp>
          <p:sp>
            <p:nvSpPr>
              <p:cNvPr id="51" name="Line 226"/>
              <p:cNvSpPr>
                <a:spLocks noChangeShapeType="1"/>
              </p:cNvSpPr>
              <p:nvPr/>
            </p:nvSpPr>
            <p:spPr bwMode="auto">
              <a:xfrm flipV="1">
                <a:off x="2560" y="3771"/>
                <a:ext cx="0" cy="271"/>
              </a:xfrm>
              <a:prstGeom prst="line">
                <a:avLst/>
              </a:prstGeom>
              <a:noFill/>
              <a:ln w="9525">
                <a:solidFill>
                  <a:schemeClr val="tx1"/>
                </a:solidFill>
                <a:round/>
                <a:headEnd type="triangle" w="med" len="med"/>
                <a:tailEnd/>
              </a:ln>
            </p:spPr>
            <p:txBody>
              <a:bodyPr/>
              <a:lstStyle/>
              <a:p>
                <a:endParaRPr lang="en-US" dirty="0"/>
              </a:p>
            </p:txBody>
          </p:sp>
        </p:grpSp>
        <p:grpSp>
          <p:nvGrpSpPr>
            <p:cNvPr id="35" name="Group 227"/>
            <p:cNvGrpSpPr>
              <a:grpSpLocks/>
            </p:cNvGrpSpPr>
            <p:nvPr/>
          </p:nvGrpSpPr>
          <p:grpSpPr bwMode="auto">
            <a:xfrm>
              <a:off x="1076" y="2236"/>
              <a:ext cx="93" cy="225"/>
              <a:chOff x="2469" y="3769"/>
              <a:chExt cx="93" cy="273"/>
            </a:xfrm>
          </p:grpSpPr>
          <p:sp>
            <p:nvSpPr>
              <p:cNvPr id="48" name="Line 228"/>
              <p:cNvSpPr>
                <a:spLocks noChangeShapeType="1"/>
              </p:cNvSpPr>
              <p:nvPr/>
            </p:nvSpPr>
            <p:spPr bwMode="auto">
              <a:xfrm>
                <a:off x="2469" y="3769"/>
                <a:ext cx="93" cy="1"/>
              </a:xfrm>
              <a:prstGeom prst="line">
                <a:avLst/>
              </a:prstGeom>
              <a:noFill/>
              <a:ln w="9525">
                <a:solidFill>
                  <a:schemeClr val="tx1"/>
                </a:solidFill>
                <a:round/>
                <a:headEnd/>
                <a:tailEnd/>
              </a:ln>
            </p:spPr>
            <p:txBody>
              <a:bodyPr/>
              <a:lstStyle/>
              <a:p>
                <a:endParaRPr lang="en-US" dirty="0"/>
              </a:p>
            </p:txBody>
          </p:sp>
          <p:sp>
            <p:nvSpPr>
              <p:cNvPr id="49" name="Line 229"/>
              <p:cNvSpPr>
                <a:spLocks noChangeShapeType="1"/>
              </p:cNvSpPr>
              <p:nvPr/>
            </p:nvSpPr>
            <p:spPr bwMode="auto">
              <a:xfrm flipV="1">
                <a:off x="2470" y="3771"/>
                <a:ext cx="0" cy="271"/>
              </a:xfrm>
              <a:prstGeom prst="line">
                <a:avLst/>
              </a:prstGeom>
              <a:noFill/>
              <a:ln w="9525">
                <a:solidFill>
                  <a:schemeClr val="tx1"/>
                </a:solidFill>
                <a:round/>
                <a:headEnd type="triangle" w="med" len="med"/>
                <a:tailEnd/>
              </a:ln>
            </p:spPr>
            <p:txBody>
              <a:bodyPr/>
              <a:lstStyle/>
              <a:p>
                <a:endParaRPr lang="en-US" dirty="0"/>
              </a:p>
            </p:txBody>
          </p:sp>
        </p:grpSp>
        <p:sp>
          <p:nvSpPr>
            <p:cNvPr id="36" name="Text Box 230"/>
            <p:cNvSpPr txBox="1">
              <a:spLocks noChangeArrowheads="1"/>
            </p:cNvSpPr>
            <p:nvPr/>
          </p:nvSpPr>
          <p:spPr bwMode="auto">
            <a:xfrm>
              <a:off x="612" y="2012"/>
              <a:ext cx="231" cy="156"/>
            </a:xfrm>
            <a:prstGeom prst="rect">
              <a:avLst/>
            </a:prstGeom>
            <a:noFill/>
            <a:ln w="9525">
              <a:noFill/>
              <a:miter lim="800000"/>
              <a:headEnd/>
              <a:tailEnd/>
            </a:ln>
          </p:spPr>
          <p:txBody>
            <a:bodyPr wrap="none" lIns="0" tIns="0" rIns="0" bIns="0">
              <a:spAutoFit/>
            </a:bodyPr>
            <a:lstStyle/>
            <a:p>
              <a:pPr>
                <a:lnSpc>
                  <a:spcPct val="125000"/>
                </a:lnSpc>
              </a:pPr>
              <a:r>
                <a:rPr lang="en-US" sz="1300" b="1" dirty="0">
                  <a:cs typeface="Times New Roman" pitchFamily="18" charset="0"/>
                </a:rPr>
                <a:t>Code</a:t>
              </a:r>
              <a:endParaRPr lang="en-US" sz="1300" b="1" dirty="0"/>
            </a:p>
          </p:txBody>
        </p:sp>
        <p:grpSp>
          <p:nvGrpSpPr>
            <p:cNvPr id="37" name="Group 231"/>
            <p:cNvGrpSpPr>
              <a:grpSpLocks/>
            </p:cNvGrpSpPr>
            <p:nvPr/>
          </p:nvGrpSpPr>
          <p:grpSpPr bwMode="auto">
            <a:xfrm>
              <a:off x="514" y="2090"/>
              <a:ext cx="93" cy="371"/>
              <a:chOff x="2469" y="3769"/>
              <a:chExt cx="93" cy="273"/>
            </a:xfrm>
          </p:grpSpPr>
          <p:sp>
            <p:nvSpPr>
              <p:cNvPr id="46" name="Line 232"/>
              <p:cNvSpPr>
                <a:spLocks noChangeShapeType="1"/>
              </p:cNvSpPr>
              <p:nvPr/>
            </p:nvSpPr>
            <p:spPr bwMode="auto">
              <a:xfrm>
                <a:off x="2469" y="3769"/>
                <a:ext cx="93" cy="1"/>
              </a:xfrm>
              <a:prstGeom prst="line">
                <a:avLst/>
              </a:prstGeom>
              <a:noFill/>
              <a:ln w="9525">
                <a:solidFill>
                  <a:schemeClr val="tx1"/>
                </a:solidFill>
                <a:round/>
                <a:headEnd/>
                <a:tailEnd/>
              </a:ln>
            </p:spPr>
            <p:txBody>
              <a:bodyPr/>
              <a:lstStyle/>
              <a:p>
                <a:endParaRPr lang="en-US" dirty="0"/>
              </a:p>
            </p:txBody>
          </p:sp>
          <p:sp>
            <p:nvSpPr>
              <p:cNvPr id="47" name="Line 233"/>
              <p:cNvSpPr>
                <a:spLocks noChangeShapeType="1"/>
              </p:cNvSpPr>
              <p:nvPr/>
            </p:nvSpPr>
            <p:spPr bwMode="auto">
              <a:xfrm flipV="1">
                <a:off x="2470" y="3771"/>
                <a:ext cx="0" cy="271"/>
              </a:xfrm>
              <a:prstGeom prst="line">
                <a:avLst/>
              </a:prstGeom>
              <a:noFill/>
              <a:ln w="9525">
                <a:solidFill>
                  <a:schemeClr val="tx1"/>
                </a:solidFill>
                <a:round/>
                <a:headEnd type="triangle" w="med" len="med"/>
                <a:tailEnd/>
              </a:ln>
            </p:spPr>
            <p:txBody>
              <a:bodyPr/>
              <a:lstStyle/>
              <a:p>
                <a:endParaRPr lang="en-US" dirty="0"/>
              </a:p>
            </p:txBody>
          </p:sp>
        </p:grpSp>
        <p:sp>
          <p:nvSpPr>
            <p:cNvPr id="38" name="Text Box 235"/>
            <p:cNvSpPr txBox="1">
              <a:spLocks noChangeArrowheads="1"/>
            </p:cNvSpPr>
            <p:nvPr/>
          </p:nvSpPr>
          <p:spPr bwMode="auto">
            <a:xfrm>
              <a:off x="2740" y="4057"/>
              <a:ext cx="962" cy="156"/>
            </a:xfrm>
            <a:prstGeom prst="rect">
              <a:avLst/>
            </a:prstGeom>
            <a:noFill/>
            <a:ln w="9525">
              <a:noFill/>
              <a:miter lim="800000"/>
              <a:headEnd/>
              <a:tailEnd/>
            </a:ln>
          </p:spPr>
          <p:txBody>
            <a:bodyPr wrap="none" lIns="0" tIns="0" rIns="0" bIns="0">
              <a:spAutoFit/>
            </a:bodyPr>
            <a:lstStyle/>
            <a:p>
              <a:pPr>
                <a:lnSpc>
                  <a:spcPct val="125000"/>
                </a:lnSpc>
              </a:pPr>
              <a:r>
                <a:rPr lang="en-US" sz="1300" b="1" dirty="0">
                  <a:cs typeface="Times New Roman" pitchFamily="18" charset="0"/>
                </a:rPr>
                <a:t>“Excludes” statement</a:t>
              </a:r>
              <a:endParaRPr lang="en-US" sz="1300" b="1" dirty="0"/>
            </a:p>
          </p:txBody>
        </p:sp>
        <p:grpSp>
          <p:nvGrpSpPr>
            <p:cNvPr id="39" name="Group 239"/>
            <p:cNvGrpSpPr>
              <a:grpSpLocks/>
            </p:cNvGrpSpPr>
            <p:nvPr/>
          </p:nvGrpSpPr>
          <p:grpSpPr bwMode="auto">
            <a:xfrm flipV="1">
              <a:off x="514" y="3940"/>
              <a:ext cx="93" cy="223"/>
              <a:chOff x="2406" y="3437"/>
              <a:chExt cx="93" cy="271"/>
            </a:xfrm>
          </p:grpSpPr>
          <p:sp>
            <p:nvSpPr>
              <p:cNvPr id="44" name="Line 240"/>
              <p:cNvSpPr>
                <a:spLocks noChangeShapeType="1"/>
              </p:cNvSpPr>
              <p:nvPr/>
            </p:nvSpPr>
            <p:spPr bwMode="auto">
              <a:xfrm>
                <a:off x="2406" y="3441"/>
                <a:ext cx="93" cy="0"/>
              </a:xfrm>
              <a:prstGeom prst="line">
                <a:avLst/>
              </a:prstGeom>
              <a:noFill/>
              <a:ln w="9525">
                <a:solidFill>
                  <a:schemeClr val="tx1"/>
                </a:solidFill>
                <a:round/>
                <a:headEnd/>
                <a:tailEnd/>
              </a:ln>
            </p:spPr>
            <p:txBody>
              <a:bodyPr/>
              <a:lstStyle/>
              <a:p>
                <a:endParaRPr lang="en-US" dirty="0"/>
              </a:p>
            </p:txBody>
          </p:sp>
          <p:sp>
            <p:nvSpPr>
              <p:cNvPr id="45" name="Line 241"/>
              <p:cNvSpPr>
                <a:spLocks noChangeShapeType="1"/>
              </p:cNvSpPr>
              <p:nvPr/>
            </p:nvSpPr>
            <p:spPr bwMode="auto">
              <a:xfrm flipV="1">
                <a:off x="2407" y="3437"/>
                <a:ext cx="0" cy="271"/>
              </a:xfrm>
              <a:prstGeom prst="line">
                <a:avLst/>
              </a:prstGeom>
              <a:noFill/>
              <a:ln w="9525">
                <a:solidFill>
                  <a:schemeClr val="tx1"/>
                </a:solidFill>
                <a:round/>
                <a:headEnd type="triangle" w="med" len="med"/>
                <a:tailEnd/>
              </a:ln>
            </p:spPr>
            <p:txBody>
              <a:bodyPr/>
              <a:lstStyle/>
              <a:p>
                <a:endParaRPr lang="en-US" dirty="0"/>
              </a:p>
            </p:txBody>
          </p:sp>
        </p:grpSp>
        <p:sp>
          <p:nvSpPr>
            <p:cNvPr id="40" name="Text Box 245"/>
            <p:cNvSpPr txBox="1">
              <a:spLocks noChangeArrowheads="1"/>
            </p:cNvSpPr>
            <p:nvPr/>
          </p:nvSpPr>
          <p:spPr bwMode="auto">
            <a:xfrm>
              <a:off x="2453" y="3836"/>
              <a:ext cx="1060" cy="158"/>
            </a:xfrm>
            <a:prstGeom prst="rect">
              <a:avLst/>
            </a:prstGeom>
            <a:noFill/>
            <a:ln w="9525">
              <a:noFill/>
              <a:miter lim="800000"/>
              <a:headEnd/>
              <a:tailEnd/>
            </a:ln>
          </p:spPr>
          <p:txBody>
            <a:bodyPr wrap="none" lIns="0" tIns="0" rIns="0" bIns="0">
              <a:spAutoFit/>
            </a:bodyPr>
            <a:lstStyle/>
            <a:p>
              <a:pPr>
                <a:lnSpc>
                  <a:spcPct val="125000"/>
                </a:lnSpc>
              </a:pPr>
              <a:r>
                <a:rPr lang="en-US" sz="1300" b="1" dirty="0" smtClean="0">
                  <a:cs typeface="Times New Roman" pitchFamily="18" charset="0"/>
                </a:rPr>
                <a:t>“Includes” </a:t>
              </a:r>
              <a:r>
                <a:rPr lang="en-US" sz="1300" b="1" dirty="0">
                  <a:cs typeface="Times New Roman" pitchFamily="18" charset="0"/>
                </a:rPr>
                <a:t>statement</a:t>
              </a:r>
              <a:endParaRPr lang="en-US" sz="1300" b="1" dirty="0"/>
            </a:p>
          </p:txBody>
        </p:sp>
        <p:sp>
          <p:nvSpPr>
            <p:cNvPr id="41" name="Freeform 246"/>
            <p:cNvSpPr>
              <a:spLocks/>
            </p:cNvSpPr>
            <p:nvPr/>
          </p:nvSpPr>
          <p:spPr bwMode="auto">
            <a:xfrm>
              <a:off x="3221" y="3062"/>
              <a:ext cx="477" cy="702"/>
            </a:xfrm>
            <a:custGeom>
              <a:avLst/>
              <a:gdLst>
                <a:gd name="T0" fmla="*/ 0 w 629"/>
                <a:gd name="T1" fmla="*/ 984 h 984"/>
                <a:gd name="T2" fmla="*/ 629 w 629"/>
                <a:gd name="T3" fmla="*/ 984 h 984"/>
                <a:gd name="T4" fmla="*/ 629 w 629"/>
                <a:gd name="T5" fmla="*/ 0 h 984"/>
                <a:gd name="T6" fmla="*/ 494 w 629"/>
                <a:gd name="T7" fmla="*/ 0 h 984"/>
                <a:gd name="T8" fmla="*/ 0 60000 65536"/>
                <a:gd name="T9" fmla="*/ 0 60000 65536"/>
                <a:gd name="T10" fmla="*/ 0 60000 65536"/>
                <a:gd name="T11" fmla="*/ 0 60000 65536"/>
                <a:gd name="T12" fmla="*/ 0 w 629"/>
                <a:gd name="T13" fmla="*/ 0 h 984"/>
                <a:gd name="T14" fmla="*/ 629 w 629"/>
                <a:gd name="T15" fmla="*/ 984 h 984"/>
              </a:gdLst>
              <a:ahLst/>
              <a:cxnLst>
                <a:cxn ang="T8">
                  <a:pos x="T0" y="T1"/>
                </a:cxn>
                <a:cxn ang="T9">
                  <a:pos x="T2" y="T3"/>
                </a:cxn>
                <a:cxn ang="T10">
                  <a:pos x="T4" y="T5"/>
                </a:cxn>
                <a:cxn ang="T11">
                  <a:pos x="T6" y="T7"/>
                </a:cxn>
              </a:cxnLst>
              <a:rect l="T12" t="T13" r="T14" b="T15"/>
              <a:pathLst>
                <a:path w="629" h="984">
                  <a:moveTo>
                    <a:pt x="0" y="984"/>
                  </a:moveTo>
                  <a:lnTo>
                    <a:pt x="629" y="984"/>
                  </a:lnTo>
                  <a:lnTo>
                    <a:pt x="629" y="0"/>
                  </a:lnTo>
                  <a:lnTo>
                    <a:pt x="494" y="0"/>
                  </a:lnTo>
                </a:path>
              </a:pathLst>
            </a:custGeom>
            <a:noFill/>
            <a:ln w="9525">
              <a:solidFill>
                <a:schemeClr val="tx1"/>
              </a:solidFill>
              <a:round/>
              <a:headEnd/>
              <a:tailEnd type="triangle" w="med" len="med"/>
            </a:ln>
          </p:spPr>
          <p:txBody>
            <a:bodyPr/>
            <a:lstStyle/>
            <a:p>
              <a:endParaRPr lang="en-US" dirty="0"/>
            </a:p>
          </p:txBody>
        </p:sp>
        <p:sp>
          <p:nvSpPr>
            <p:cNvPr id="42" name="Freeform 247"/>
            <p:cNvSpPr>
              <a:spLocks/>
            </p:cNvSpPr>
            <p:nvPr/>
          </p:nvSpPr>
          <p:spPr bwMode="auto">
            <a:xfrm>
              <a:off x="3502" y="3412"/>
              <a:ext cx="399" cy="503"/>
            </a:xfrm>
            <a:custGeom>
              <a:avLst/>
              <a:gdLst>
                <a:gd name="T0" fmla="*/ 0 w 399"/>
                <a:gd name="T1" fmla="*/ 841 h 841"/>
                <a:gd name="T2" fmla="*/ 399 w 399"/>
                <a:gd name="T3" fmla="*/ 841 h 841"/>
                <a:gd name="T4" fmla="*/ 399 w 399"/>
                <a:gd name="T5" fmla="*/ 1 h 841"/>
                <a:gd name="T6" fmla="*/ 20 w 399"/>
                <a:gd name="T7" fmla="*/ 0 h 841"/>
                <a:gd name="T8" fmla="*/ 0 60000 65536"/>
                <a:gd name="T9" fmla="*/ 0 60000 65536"/>
                <a:gd name="T10" fmla="*/ 0 60000 65536"/>
                <a:gd name="T11" fmla="*/ 0 60000 65536"/>
                <a:gd name="T12" fmla="*/ 0 w 399"/>
                <a:gd name="T13" fmla="*/ 0 h 841"/>
                <a:gd name="T14" fmla="*/ 399 w 399"/>
                <a:gd name="T15" fmla="*/ 841 h 841"/>
              </a:gdLst>
              <a:ahLst/>
              <a:cxnLst>
                <a:cxn ang="T8">
                  <a:pos x="T0" y="T1"/>
                </a:cxn>
                <a:cxn ang="T9">
                  <a:pos x="T2" y="T3"/>
                </a:cxn>
                <a:cxn ang="T10">
                  <a:pos x="T4" y="T5"/>
                </a:cxn>
                <a:cxn ang="T11">
                  <a:pos x="T6" y="T7"/>
                </a:cxn>
              </a:cxnLst>
              <a:rect l="T12" t="T13" r="T14" b="T15"/>
              <a:pathLst>
                <a:path w="399" h="841">
                  <a:moveTo>
                    <a:pt x="0" y="841"/>
                  </a:moveTo>
                  <a:lnTo>
                    <a:pt x="399" y="841"/>
                  </a:lnTo>
                  <a:lnTo>
                    <a:pt x="399" y="1"/>
                  </a:lnTo>
                  <a:lnTo>
                    <a:pt x="20" y="0"/>
                  </a:lnTo>
                </a:path>
              </a:pathLst>
            </a:custGeom>
            <a:noFill/>
            <a:ln w="9525">
              <a:solidFill>
                <a:schemeClr val="tx1"/>
              </a:solidFill>
              <a:round/>
              <a:headEnd/>
              <a:tailEnd type="triangle" w="med" len="med"/>
            </a:ln>
          </p:spPr>
          <p:txBody>
            <a:bodyPr/>
            <a:lstStyle/>
            <a:p>
              <a:endParaRPr lang="en-US" dirty="0"/>
            </a:p>
          </p:txBody>
        </p:sp>
        <p:sp>
          <p:nvSpPr>
            <p:cNvPr id="43" name="Freeform 248"/>
            <p:cNvSpPr>
              <a:spLocks/>
            </p:cNvSpPr>
            <p:nvPr/>
          </p:nvSpPr>
          <p:spPr bwMode="auto">
            <a:xfrm>
              <a:off x="3440" y="3580"/>
              <a:ext cx="696" cy="556"/>
            </a:xfrm>
            <a:custGeom>
              <a:avLst/>
              <a:gdLst>
                <a:gd name="T0" fmla="*/ 457 w 696"/>
                <a:gd name="T1" fmla="*/ 919 h 919"/>
                <a:gd name="T2" fmla="*/ 696 w 696"/>
                <a:gd name="T3" fmla="*/ 919 h 919"/>
                <a:gd name="T4" fmla="*/ 696 w 696"/>
                <a:gd name="T5" fmla="*/ 0 h 919"/>
                <a:gd name="T6" fmla="*/ 0 w 696"/>
                <a:gd name="T7" fmla="*/ 0 h 919"/>
                <a:gd name="T8" fmla="*/ 0 60000 65536"/>
                <a:gd name="T9" fmla="*/ 0 60000 65536"/>
                <a:gd name="T10" fmla="*/ 0 60000 65536"/>
                <a:gd name="T11" fmla="*/ 0 60000 65536"/>
                <a:gd name="T12" fmla="*/ 0 w 696"/>
                <a:gd name="T13" fmla="*/ 0 h 919"/>
                <a:gd name="T14" fmla="*/ 696 w 696"/>
                <a:gd name="T15" fmla="*/ 919 h 919"/>
              </a:gdLst>
              <a:ahLst/>
              <a:cxnLst>
                <a:cxn ang="T8">
                  <a:pos x="T0" y="T1"/>
                </a:cxn>
                <a:cxn ang="T9">
                  <a:pos x="T2" y="T3"/>
                </a:cxn>
                <a:cxn ang="T10">
                  <a:pos x="T4" y="T5"/>
                </a:cxn>
                <a:cxn ang="T11">
                  <a:pos x="T6" y="T7"/>
                </a:cxn>
              </a:cxnLst>
              <a:rect l="T12" t="T13" r="T14" b="T15"/>
              <a:pathLst>
                <a:path w="696" h="919">
                  <a:moveTo>
                    <a:pt x="457" y="919"/>
                  </a:moveTo>
                  <a:lnTo>
                    <a:pt x="696" y="919"/>
                  </a:lnTo>
                  <a:lnTo>
                    <a:pt x="696" y="0"/>
                  </a:lnTo>
                  <a:lnTo>
                    <a:pt x="0" y="0"/>
                  </a:lnTo>
                </a:path>
              </a:pathLst>
            </a:custGeom>
            <a:noFill/>
            <a:ln w="9525">
              <a:solidFill>
                <a:schemeClr val="tx1"/>
              </a:solidFill>
              <a:round/>
              <a:headEnd/>
              <a:tailEnd type="triangle" w="med" len="med"/>
            </a:ln>
          </p:spPr>
          <p:txBody>
            <a:bodyPr/>
            <a:lstStyle/>
            <a:p>
              <a:endParaRPr lang="en-US"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National Center for Health Workforce Analysis: UPDATES</a:t>
            </a:r>
            <a:endParaRPr lang="en-US" sz="3200"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a:t>
            </a:fld>
            <a:endParaRPr lang="en-US" dirty="0"/>
          </a:p>
        </p:txBody>
      </p:sp>
      <p:sp>
        <p:nvSpPr>
          <p:cNvPr id="5" name="Content Placeholder 2"/>
          <p:cNvSpPr txBox="1">
            <a:spLocks/>
          </p:cNvSpPr>
          <p:nvPr/>
        </p:nvSpPr>
        <p:spPr>
          <a:xfrm>
            <a:off x="914400" y="1828800"/>
            <a:ext cx="8077200" cy="4525962"/>
          </a:xfrm>
          <a:prstGeom prst="rect">
            <a:avLst/>
          </a:prstGeom>
        </p:spPr>
        <p:txBody>
          <a:bodyPr/>
          <a:lstStyle>
            <a:lvl1pPr marL="342900" indent="-342900" algn="l" rtl="0" eaLnBrk="1" fontAlgn="base" hangingPunct="1">
              <a:spcBef>
                <a:spcPct val="20000"/>
              </a:spcBef>
              <a:spcAft>
                <a:spcPct val="0"/>
              </a:spcAft>
              <a:buClr>
                <a:srgbClr val="CE1126"/>
              </a:buClr>
              <a:buSzPct val="80000"/>
              <a:buFont typeface="Wingdings" pitchFamily="2" charset="2"/>
              <a:buChar char=""/>
              <a:defRPr sz="3200" kern="1200">
                <a:solidFill>
                  <a:srgbClr val="192168"/>
                </a:solidFill>
                <a:latin typeface="Tahoma" pitchFamily="34" charset="0"/>
                <a:ea typeface="+mn-ea"/>
                <a:cs typeface="Tahoma" pitchFamily="34" charset="0"/>
              </a:defRPr>
            </a:lvl1pPr>
            <a:lvl2pPr marL="742950" indent="-285750" algn="l" rtl="0" eaLnBrk="1" fontAlgn="base" hangingPunct="1">
              <a:spcBef>
                <a:spcPct val="20000"/>
              </a:spcBef>
              <a:spcAft>
                <a:spcPct val="0"/>
              </a:spcAft>
              <a:buClr>
                <a:srgbClr val="CE1126"/>
              </a:buClr>
              <a:buFont typeface="Wingdings 3" pitchFamily="18" charset="2"/>
              <a:buChar char=""/>
              <a:defRPr sz="2800" kern="1200">
                <a:solidFill>
                  <a:srgbClr val="192168"/>
                </a:solidFill>
                <a:latin typeface="Tahoma" pitchFamily="34" charset="0"/>
                <a:ea typeface="+mn-ea"/>
                <a:cs typeface="Tahoma" pitchFamily="34" charset="0"/>
              </a:defRPr>
            </a:lvl2pPr>
            <a:lvl3pPr marL="1143000" indent="-228600" algn="l" rtl="0" eaLnBrk="1" fontAlgn="base" hangingPunct="1">
              <a:spcBef>
                <a:spcPct val="20000"/>
              </a:spcBef>
              <a:spcAft>
                <a:spcPct val="0"/>
              </a:spcAft>
              <a:buClr>
                <a:srgbClr val="CE1126"/>
              </a:buClr>
              <a:buFont typeface="Calibri" pitchFamily="34" charset="0"/>
              <a:buChar char="–"/>
              <a:defRPr sz="2400" kern="1200">
                <a:solidFill>
                  <a:srgbClr val="192168"/>
                </a:solidFill>
                <a:latin typeface="Tahoma" pitchFamily="34" charset="0"/>
                <a:ea typeface="+mn-ea"/>
                <a:cs typeface="Tahoma" pitchFamily="34" charset="0"/>
              </a:defRPr>
            </a:lvl3pPr>
            <a:lvl4pPr marL="1600200" indent="-228600" algn="l" rtl="0" eaLnBrk="1" fontAlgn="base" hangingPunct="1">
              <a:spcBef>
                <a:spcPct val="20000"/>
              </a:spcBef>
              <a:spcAft>
                <a:spcPct val="0"/>
              </a:spcAft>
              <a:buClr>
                <a:srgbClr val="CE1126"/>
              </a:buClr>
              <a:buSzPct val="125000"/>
              <a:buFont typeface="Arial" charset="0"/>
              <a:buChar char="•"/>
              <a:defRPr sz="2000" kern="1200">
                <a:solidFill>
                  <a:srgbClr val="192168"/>
                </a:solidFill>
                <a:latin typeface="Tahoma" pitchFamily="34" charset="0"/>
                <a:ea typeface="+mn-ea"/>
                <a:cs typeface="Tahoma" pitchFamily="34" charset="0"/>
              </a:defRPr>
            </a:lvl4pPr>
            <a:lvl5pPr marL="2057400" indent="-228600" algn="l" rtl="0" eaLnBrk="1" fontAlgn="base" hangingPunct="1">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dirty="0" smtClean="0"/>
              <a:t>Area Health Resource File</a:t>
            </a:r>
            <a:r>
              <a:rPr lang="en-US" sz="2400" dirty="0" smtClean="0"/>
              <a:t>: State </a:t>
            </a:r>
            <a:r>
              <a:rPr lang="en-US" sz="2400" dirty="0"/>
              <a:t>and national level health workforce files have now been added to the AHRF in addition to the county level data </a:t>
            </a:r>
            <a:r>
              <a:rPr lang="en-US" sz="2400" dirty="0" smtClean="0"/>
              <a:t>file</a:t>
            </a:r>
          </a:p>
          <a:p>
            <a:r>
              <a:rPr lang="en-US" sz="2400" b="1" dirty="0" smtClean="0"/>
              <a:t>Health Workforce Research Centers</a:t>
            </a:r>
            <a:r>
              <a:rPr lang="en-US" sz="2400" dirty="0" smtClean="0"/>
              <a:t>: NCHWA just funded 4 new research centers in health workforce:</a:t>
            </a:r>
          </a:p>
          <a:p>
            <a:pPr marL="0" indent="0">
              <a:buNone/>
            </a:pPr>
            <a:r>
              <a:rPr lang="en-US" sz="1600" dirty="0" smtClean="0"/>
              <a:t>Technical Assistance: </a:t>
            </a:r>
          </a:p>
          <a:p>
            <a:pPr lvl="1"/>
            <a:r>
              <a:rPr lang="en-US" sz="1200" dirty="0"/>
              <a:t>Health Research, </a:t>
            </a:r>
            <a:r>
              <a:rPr lang="en-US" sz="1200" dirty="0" err="1"/>
              <a:t>Inc</a:t>
            </a:r>
            <a:r>
              <a:rPr lang="en-US" sz="1200"/>
              <a:t> (SUNY University at Albany Center for Health Workforce Studies)</a:t>
            </a:r>
          </a:p>
          <a:p>
            <a:pPr marL="0" indent="0">
              <a:buNone/>
            </a:pPr>
            <a:r>
              <a:rPr lang="en-US" sz="1600" smtClean="0"/>
              <a:t>Research</a:t>
            </a:r>
            <a:r>
              <a:rPr lang="en-US" sz="1600" dirty="0" smtClean="0"/>
              <a:t>:</a:t>
            </a:r>
            <a:endParaRPr lang="en-US" sz="1600" dirty="0"/>
          </a:p>
          <a:p>
            <a:pPr lvl="1"/>
            <a:r>
              <a:rPr lang="en-US" sz="1200" dirty="0" smtClean="0"/>
              <a:t>University </a:t>
            </a:r>
            <a:r>
              <a:rPr lang="en-US" sz="1200" dirty="0"/>
              <a:t>of California, San Francisco (focus area: long-term care)</a:t>
            </a:r>
          </a:p>
          <a:p>
            <a:pPr lvl="1"/>
            <a:r>
              <a:rPr lang="en-US" sz="1200" dirty="0" smtClean="0"/>
              <a:t>The </a:t>
            </a:r>
            <a:r>
              <a:rPr lang="en-US" sz="1200" dirty="0"/>
              <a:t>George Washington University (focus area: flexible use of workers to improve care delivery and efficiency)</a:t>
            </a:r>
          </a:p>
          <a:p>
            <a:pPr lvl="1"/>
            <a:r>
              <a:rPr lang="en-US" sz="1200" dirty="0" smtClean="0"/>
              <a:t>University </a:t>
            </a:r>
            <a:r>
              <a:rPr lang="en-US" sz="1200" dirty="0"/>
              <a:t>of North Carolina at Chapel Hill (focus area: flexible use of workers to improve care delivery and efficiency)</a:t>
            </a:r>
          </a:p>
          <a:p>
            <a:r>
              <a:rPr lang="en-US" sz="2400" dirty="0" smtClean="0"/>
              <a:t>For more info and updates, visit our </a:t>
            </a:r>
            <a:r>
              <a:rPr lang="en-US" sz="2400" dirty="0"/>
              <a:t>website at: </a:t>
            </a:r>
            <a:r>
              <a:rPr lang="en-US" sz="2400" dirty="0">
                <a:hlinkClick r:id="rId2"/>
              </a:rPr>
              <a:t>http://bhpr.hrsa.gov/healthworkforce</a:t>
            </a:r>
            <a:r>
              <a:rPr lang="en-US" sz="2400" dirty="0" smtClean="0">
                <a:hlinkClick r:id="rId2"/>
              </a:rPr>
              <a:t>/</a:t>
            </a:r>
            <a:r>
              <a:rPr lang="en-US" sz="2400" dirty="0" smtClean="0"/>
              <a:t> </a:t>
            </a:r>
            <a:endParaRPr lang="en-US" sz="2400" dirty="0"/>
          </a:p>
        </p:txBody>
      </p:sp>
    </p:spTree>
    <p:extLst>
      <p:ext uri="{BB962C8B-B14F-4D97-AF65-F5344CB8AC3E}">
        <p14:creationId xmlns:p14="http://schemas.microsoft.com/office/powerpoint/2010/main" val="356717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Conceptual Basis</a:t>
            </a:r>
            <a:endParaRPr lang="en-US" dirty="0"/>
          </a:p>
        </p:txBody>
      </p:sp>
      <p:sp>
        <p:nvSpPr>
          <p:cNvPr id="4" name="Content Placeholder 3"/>
          <p:cNvSpPr>
            <a:spLocks noGrp="1"/>
          </p:cNvSpPr>
          <p:nvPr>
            <p:ph idx="1"/>
          </p:nvPr>
        </p:nvSpPr>
        <p:spPr/>
        <p:txBody>
          <a:bodyPr/>
          <a:lstStyle/>
          <a:p>
            <a:r>
              <a:rPr lang="en-US" dirty="0" smtClean="0"/>
              <a:t>2010 SOC Classification Principles</a:t>
            </a:r>
          </a:p>
          <a:p>
            <a:pPr lvl="1"/>
            <a:r>
              <a:rPr lang="en-US" dirty="0" smtClean="0"/>
              <a:t>Foundation for classification decisions</a:t>
            </a:r>
          </a:p>
          <a:p>
            <a:r>
              <a:rPr lang="en-US" dirty="0" smtClean="0"/>
              <a:t>2010 SOC Coding Guidelines</a:t>
            </a:r>
          </a:p>
          <a:p>
            <a:pPr lvl="1"/>
            <a:r>
              <a:rPr lang="en-US" dirty="0" smtClean="0"/>
              <a:t>Guidance to data collectors and others using the SOC to code occupations</a:t>
            </a:r>
          </a:p>
          <a:p>
            <a:pPr lvl="1"/>
            <a:r>
              <a:rPr lang="en-US" dirty="0" smtClean="0"/>
              <a:t>Help users understand what is included in each detailed SOC occupation</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SOC </a:t>
            </a:r>
            <a:br>
              <a:rPr lang="en-US" dirty="0" smtClean="0"/>
            </a:br>
            <a:r>
              <a:rPr lang="en-US" dirty="0" smtClean="0"/>
              <a:t>Classification Principles</a:t>
            </a:r>
            <a:endParaRPr lang="en-US" dirty="0"/>
          </a:p>
        </p:txBody>
      </p:sp>
      <p:sp>
        <p:nvSpPr>
          <p:cNvPr id="4" name="Content Placeholder 3"/>
          <p:cNvSpPr>
            <a:spLocks noGrp="1"/>
          </p:cNvSpPr>
          <p:nvPr>
            <p:ph idx="1"/>
          </p:nvPr>
        </p:nvSpPr>
        <p:spPr/>
        <p:txBody>
          <a:bodyPr/>
          <a:lstStyle/>
          <a:p>
            <a:r>
              <a:rPr lang="en-US" dirty="0" smtClean="0"/>
              <a:t>Basis for SOCPC recommendations about:</a:t>
            </a:r>
          </a:p>
          <a:p>
            <a:pPr lvl="1"/>
            <a:r>
              <a:rPr lang="en-US" dirty="0" smtClean="0"/>
              <a:t>Modifying existing detailed occupations</a:t>
            </a:r>
          </a:p>
          <a:p>
            <a:pPr lvl="1"/>
            <a:r>
              <a:rPr lang="en-US" dirty="0" smtClean="0"/>
              <a:t>Adding new detailed occupations</a:t>
            </a:r>
          </a:p>
          <a:p>
            <a:pPr lvl="1"/>
            <a:r>
              <a:rPr lang="en-US" dirty="0" smtClean="0"/>
              <a:t>Placing detailed occupations in the SOC hierarchy</a:t>
            </a:r>
          </a:p>
          <a:p>
            <a:r>
              <a:rPr lang="en-US" dirty="0" smtClean="0"/>
              <a:t>9 Classification Principles for 2010 SOC</a:t>
            </a:r>
          </a:p>
          <a:p>
            <a:r>
              <a:rPr lang="en-US" dirty="0" smtClean="0"/>
              <a:t>Classification Principles may change for the 2018 revision</a:t>
            </a:r>
          </a:p>
          <a:p>
            <a:pPr lvl="1"/>
            <a:endParaRPr lang="en-US" dirty="0" smtClean="0"/>
          </a:p>
          <a:p>
            <a:pPr lvl="1"/>
            <a:endParaRPr lang="en-US" dirty="0" smtClean="0"/>
          </a:p>
          <a:p>
            <a:endParaRPr lang="en-US" dirty="0" smtClean="0"/>
          </a:p>
          <a:p>
            <a:pPr lvl="1"/>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SOC </a:t>
            </a:r>
            <a:br>
              <a:rPr lang="en-US" dirty="0" smtClean="0"/>
            </a:br>
            <a:r>
              <a:rPr lang="en-US" dirty="0" smtClean="0"/>
              <a:t>Classification Principles</a:t>
            </a:r>
            <a:endParaRPr lang="en-US" dirty="0"/>
          </a:p>
        </p:txBody>
      </p:sp>
      <p:sp>
        <p:nvSpPr>
          <p:cNvPr id="4" name="Content Placeholder 3"/>
          <p:cNvSpPr>
            <a:spLocks noGrp="1"/>
          </p:cNvSpPr>
          <p:nvPr>
            <p:ph idx="1"/>
          </p:nvPr>
        </p:nvSpPr>
        <p:spPr>
          <a:xfrm>
            <a:off x="152400" y="1676400"/>
            <a:ext cx="8991600" cy="4525963"/>
          </a:xfrm>
        </p:spPr>
        <p:txBody>
          <a:bodyPr/>
          <a:lstStyle/>
          <a:p>
            <a:pPr lvl="1"/>
            <a:r>
              <a:rPr lang="en-US" sz="2700" b="1" dirty="0" smtClean="0"/>
              <a:t>Principle 1: </a:t>
            </a:r>
            <a:r>
              <a:rPr lang="en-US" sz="2700" dirty="0" smtClean="0"/>
              <a:t>The SOC covers all work performed for pay or profit</a:t>
            </a:r>
          </a:p>
          <a:p>
            <a:pPr lvl="1"/>
            <a:r>
              <a:rPr lang="en-US" sz="2700" b="1" dirty="0">
                <a:solidFill>
                  <a:srgbClr val="C00000"/>
                </a:solidFill>
              </a:rPr>
              <a:t>Principle 2: Classification is based on work performed</a:t>
            </a:r>
          </a:p>
          <a:p>
            <a:pPr lvl="1"/>
            <a:r>
              <a:rPr lang="en-US" sz="2700" b="1" dirty="0" smtClean="0"/>
              <a:t>Principles 3-6: </a:t>
            </a:r>
            <a:r>
              <a:rPr lang="en-US" sz="2700" dirty="0" smtClean="0"/>
              <a:t>How managers and supervisors are classified</a:t>
            </a:r>
          </a:p>
          <a:p>
            <a:pPr lvl="1"/>
            <a:r>
              <a:rPr lang="en-US" sz="2700" b="1" dirty="0" smtClean="0"/>
              <a:t>Principle 7: </a:t>
            </a:r>
            <a:r>
              <a:rPr lang="en-US" sz="2700" dirty="0" smtClean="0"/>
              <a:t>How apprentices and trainees are classified, and how they differ from helpers and aides</a:t>
            </a:r>
          </a:p>
          <a:p>
            <a:pPr lvl="1"/>
            <a:r>
              <a:rPr lang="en-US" sz="2700" b="1" dirty="0" smtClean="0"/>
              <a:t>Principle 8: </a:t>
            </a:r>
            <a:r>
              <a:rPr lang="en-US" sz="2700" dirty="0" smtClean="0"/>
              <a:t>Use of residual or “all other” categories</a:t>
            </a:r>
          </a:p>
          <a:p>
            <a:pPr lvl="1"/>
            <a:r>
              <a:rPr lang="en-US" sz="2700" b="1" dirty="0">
                <a:solidFill>
                  <a:srgbClr val="C00000"/>
                </a:solidFill>
              </a:rPr>
              <a:t>Principle 9: Collectability</a:t>
            </a:r>
          </a:p>
          <a:p>
            <a:pPr marL="457200" lvl="1" indent="0">
              <a:buNone/>
            </a:pP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2010 SOC </a:t>
            </a:r>
            <a:br>
              <a:rPr lang="en-US" dirty="0" smtClean="0"/>
            </a:br>
            <a:r>
              <a:rPr lang="en-US" dirty="0" smtClean="0"/>
              <a:t>Classification Principles</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23</a:t>
            </a:fld>
            <a:endParaRPr lang="en-US" dirty="0"/>
          </a:p>
        </p:txBody>
      </p:sp>
      <p:sp>
        <p:nvSpPr>
          <p:cNvPr id="6" name="TextBox 5"/>
          <p:cNvSpPr txBox="1"/>
          <p:nvPr/>
        </p:nvSpPr>
        <p:spPr>
          <a:xfrm>
            <a:off x="914400" y="1752600"/>
            <a:ext cx="7772400" cy="3581400"/>
          </a:xfrm>
          <a:prstGeom prst="rect">
            <a:avLst/>
          </a:prstGeom>
        </p:spPr>
        <p:txBody>
          <a:bodyPr vert="horz" wrap="square" lIns="91440" tIns="45720" rIns="91440" bIns="45720" rtlCol="0" anchor="ctr">
            <a:normAutofit fontScale="92500" lnSpcReduction="20000"/>
          </a:bodyPr>
          <a:lstStyle/>
          <a:p>
            <a:pPr lvl="0" fontAlgn="auto">
              <a:spcAft>
                <a:spcPts val="0"/>
              </a:spcAft>
            </a:pPr>
            <a:endParaRPr lang="en-US" sz="3600" b="1" dirty="0" smtClean="0"/>
          </a:p>
          <a:p>
            <a:pPr lvl="0" algn="ctr" fontAlgn="auto">
              <a:spcAft>
                <a:spcPts val="0"/>
              </a:spcAft>
            </a:pPr>
            <a:r>
              <a:rPr lang="en-US" sz="3600" b="1" dirty="0" smtClean="0"/>
              <a:t>Classification Principle 2 </a:t>
            </a:r>
          </a:p>
          <a:p>
            <a:pPr lvl="0" fontAlgn="auto">
              <a:spcAft>
                <a:spcPts val="0"/>
              </a:spcAft>
            </a:pPr>
            <a:endParaRPr lang="en-US" sz="3600" b="1" dirty="0" smtClean="0"/>
          </a:p>
          <a:p>
            <a:pPr lvl="0" fontAlgn="auto">
              <a:spcAft>
                <a:spcPts val="0"/>
              </a:spcAft>
            </a:pPr>
            <a:r>
              <a:rPr lang="en-US" sz="3600" dirty="0" smtClean="0"/>
              <a:t>Occupations are classified based on work performed and, in some cases, on the skills, education, and/or training needed to perform the work at a competent level.  </a:t>
            </a:r>
          </a:p>
          <a:p>
            <a:pPr marL="0" marR="0" indent="0" algn="ctr" defTabSz="914400" rtl="0" eaLnBrk="1" fontAlgn="auto" latinLnBrk="0" hangingPunct="1">
              <a:lnSpc>
                <a:spcPct val="100000"/>
              </a:lnSpc>
              <a:spcBef>
                <a:spcPct val="0"/>
              </a:spcBef>
              <a:spcAft>
                <a:spcPts val="0"/>
              </a:spcAft>
              <a:buClrTx/>
              <a:buSzTx/>
              <a:buFontTx/>
              <a:buNone/>
              <a:tabLst/>
            </a:pPr>
            <a:endParaRPr kumimoji="0" lang="en-US"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SOC </a:t>
            </a:r>
            <a:br>
              <a:rPr lang="en-US" dirty="0" smtClean="0"/>
            </a:br>
            <a:r>
              <a:rPr lang="en-US" dirty="0" smtClean="0"/>
              <a:t>Classification Principles</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24</a:t>
            </a:fld>
            <a:endParaRPr lang="en-US" dirty="0"/>
          </a:p>
        </p:txBody>
      </p:sp>
      <p:sp>
        <p:nvSpPr>
          <p:cNvPr id="4" name="TextBox 3"/>
          <p:cNvSpPr txBox="1"/>
          <p:nvPr/>
        </p:nvSpPr>
        <p:spPr>
          <a:xfrm>
            <a:off x="990600" y="1600200"/>
            <a:ext cx="7696200" cy="4724400"/>
          </a:xfrm>
          <a:prstGeom prst="rect">
            <a:avLst/>
          </a:prstGeom>
        </p:spPr>
        <p:txBody>
          <a:bodyPr vert="horz" wrap="square" lIns="91440" tIns="45720" rIns="91440" bIns="45720" rtlCol="0" anchor="ctr">
            <a:normAutofit fontScale="40000" lnSpcReduction="20000"/>
          </a:bodyPr>
          <a:lstStyle/>
          <a:p>
            <a:pPr algn="ctr" fontAlgn="auto">
              <a:spcAft>
                <a:spcPts val="0"/>
              </a:spcAft>
            </a:pPr>
            <a:r>
              <a:rPr lang="en-US" sz="6700" b="1" dirty="0" smtClean="0"/>
              <a:t>Classification Principle 9 </a:t>
            </a:r>
          </a:p>
          <a:p>
            <a:pPr lvl="0" algn="ctr" fontAlgn="auto">
              <a:spcAft>
                <a:spcPts val="0"/>
              </a:spcAft>
            </a:pPr>
            <a:endParaRPr lang="en-US" sz="6700" dirty="0" smtClean="0"/>
          </a:p>
          <a:p>
            <a:pPr lvl="0" fontAlgn="auto">
              <a:spcAft>
                <a:spcPts val="0"/>
              </a:spcAft>
            </a:pPr>
            <a:r>
              <a:rPr lang="en-US" sz="6700" dirty="0" smtClean="0"/>
              <a:t>The U.S. Bureau of Labor Statistics and the U.S. Census Bureau are charged with collecting and reporting data on total U.S. employment across the full spectrum of SOC major groups. </a:t>
            </a:r>
            <a:r>
              <a:rPr lang="en-US" sz="6700" i="1" dirty="0" smtClean="0"/>
              <a:t> </a:t>
            </a:r>
          </a:p>
          <a:p>
            <a:pPr lvl="0" fontAlgn="auto">
              <a:spcAft>
                <a:spcPts val="0"/>
              </a:spcAft>
            </a:pPr>
            <a:endParaRPr lang="en-US" sz="6700" i="1" dirty="0" smtClean="0"/>
          </a:p>
          <a:p>
            <a:pPr lvl="0" fontAlgn="auto">
              <a:spcAft>
                <a:spcPts val="0"/>
              </a:spcAft>
            </a:pPr>
            <a:r>
              <a:rPr lang="en-US" sz="6700" dirty="0" smtClean="0"/>
              <a:t>Thus, for a detailed occupation to be included in the SOC, either the Bureau of Labor Statistics or the Census Bureau must be able to collect and report data on that occupation.  </a:t>
            </a:r>
          </a:p>
          <a:p>
            <a:pPr marL="0" marR="0" indent="0" algn="ctr" defTabSz="914400" rtl="0" eaLnBrk="1" fontAlgn="auto" latinLnBrk="0" hangingPunct="1">
              <a:lnSpc>
                <a:spcPct val="100000"/>
              </a:lnSpc>
              <a:spcBef>
                <a:spcPct val="0"/>
              </a:spcBef>
              <a:spcAft>
                <a:spcPts val="0"/>
              </a:spcAft>
              <a:buClrTx/>
              <a:buSzTx/>
              <a:buFontTx/>
              <a:buNone/>
              <a:tabLst/>
            </a:pPr>
            <a:endParaRPr kumimoji="0" lang="en-US"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2010 SOC</a:t>
            </a:r>
            <a:br>
              <a:rPr lang="en-US" dirty="0" smtClean="0"/>
            </a:br>
            <a:r>
              <a:rPr lang="en-US" dirty="0" smtClean="0"/>
              <a:t>Coding Guidelines</a:t>
            </a:r>
            <a:endParaRPr lang="en-US" dirty="0"/>
          </a:p>
        </p:txBody>
      </p:sp>
      <p:sp>
        <p:nvSpPr>
          <p:cNvPr id="5" name="Content Placeholder 4"/>
          <p:cNvSpPr>
            <a:spLocks noGrp="1"/>
          </p:cNvSpPr>
          <p:nvPr>
            <p:ph idx="1"/>
          </p:nvPr>
        </p:nvSpPr>
        <p:spPr>
          <a:xfrm>
            <a:off x="561975" y="1600200"/>
            <a:ext cx="8610600" cy="4525963"/>
          </a:xfrm>
        </p:spPr>
        <p:txBody>
          <a:bodyPr/>
          <a:lstStyle/>
          <a:p>
            <a:r>
              <a:rPr lang="en-US" sz="2800" dirty="0" smtClean="0"/>
              <a:t>Guideline 1: Coding should be based on the work performed</a:t>
            </a:r>
          </a:p>
          <a:p>
            <a:r>
              <a:rPr lang="en-US" sz="2800" dirty="0" smtClean="0"/>
              <a:t>Guideline 2: Coding jobs that could be coded to more than one occupation</a:t>
            </a:r>
          </a:p>
          <a:p>
            <a:r>
              <a:rPr lang="en-US" sz="2800" dirty="0" smtClean="0"/>
              <a:t>Guideline 3: Assign workers to the most detailed occupation possible</a:t>
            </a:r>
          </a:p>
          <a:p>
            <a:r>
              <a:rPr lang="en-US" sz="2800" dirty="0" smtClean="0"/>
              <a:t>Guideline 4: Use of residual or “all other” categories</a:t>
            </a:r>
          </a:p>
          <a:p>
            <a:r>
              <a:rPr lang="en-US" sz="2800" dirty="0"/>
              <a:t>Guideline 5: Coding of supervisors</a:t>
            </a:r>
          </a:p>
          <a:p>
            <a:r>
              <a:rPr lang="en-US" sz="2800" dirty="0"/>
              <a:t>Guideline 6: Coding of licensed and non-licensed workers performing the same work </a:t>
            </a:r>
            <a:endParaRPr lang="en-US" sz="2800" dirty="0" smtClean="0"/>
          </a:p>
          <a:p>
            <a:pPr>
              <a:buNone/>
            </a:pPr>
            <a:endParaRPr lang="en-US" dirty="0" smtClean="0"/>
          </a:p>
          <a:p>
            <a:endParaRPr lang="en-US" dirty="0" smtClean="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00400"/>
            <a:ext cx="7848600" cy="1096962"/>
          </a:xfrm>
        </p:spPr>
        <p:txBody>
          <a:bodyPr/>
          <a:lstStyle/>
          <a:p>
            <a:r>
              <a:rPr lang="en-US" dirty="0" smtClean="0"/>
              <a:t>Standard Occupational Classification Revision</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26</a:t>
            </a:fld>
            <a:endParaRPr lang="en-US" dirty="0"/>
          </a:p>
        </p:txBody>
      </p:sp>
    </p:spTree>
    <p:extLst>
      <p:ext uri="{BB962C8B-B14F-4D97-AF65-F5344CB8AC3E}">
        <p14:creationId xmlns:p14="http://schemas.microsoft.com/office/powerpoint/2010/main" val="3515885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Revising the SOC</a:t>
            </a:r>
            <a:endParaRPr lang="en-US" dirty="0"/>
          </a:p>
        </p:txBody>
      </p:sp>
      <p:sp>
        <p:nvSpPr>
          <p:cNvPr id="5" name="Content Placeholder 4"/>
          <p:cNvSpPr>
            <a:spLocks noGrp="1"/>
          </p:cNvSpPr>
          <p:nvPr>
            <p:ph idx="1"/>
          </p:nvPr>
        </p:nvSpPr>
        <p:spPr/>
        <p:txBody>
          <a:bodyPr/>
          <a:lstStyle/>
          <a:p>
            <a:r>
              <a:rPr lang="en-US" dirty="0" smtClean="0"/>
              <a:t>Overview of the SOC revision process</a:t>
            </a:r>
          </a:p>
          <a:p>
            <a:pPr lvl="1"/>
            <a:r>
              <a:rPr lang="en-US" dirty="0" smtClean="0"/>
              <a:t>Phases of the process</a:t>
            </a:r>
          </a:p>
          <a:p>
            <a:pPr lvl="1"/>
            <a:r>
              <a:rPr lang="en-US" dirty="0" smtClean="0"/>
              <a:t>Soliciting and reviewing public input</a:t>
            </a:r>
          </a:p>
          <a:p>
            <a:pPr lvl="1"/>
            <a:r>
              <a:rPr lang="en-US" dirty="0" smtClean="0"/>
              <a:t>What kind of information does the SOCPC need? </a:t>
            </a:r>
          </a:p>
          <a:p>
            <a:pPr lvl="1"/>
            <a:r>
              <a:rPr lang="en-US" dirty="0" smtClean="0"/>
              <a:t>General timeframe</a:t>
            </a:r>
          </a:p>
          <a:p>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Revision:</a:t>
            </a:r>
            <a:br>
              <a:rPr lang="en-US" dirty="0" smtClean="0"/>
            </a:br>
            <a:r>
              <a:rPr lang="en-US" dirty="0" smtClean="0"/>
              <a:t>Why a 2018 SOC?</a:t>
            </a:r>
          </a:p>
        </p:txBody>
      </p:sp>
      <p:sp>
        <p:nvSpPr>
          <p:cNvPr id="6" name="Content Placeholder 5"/>
          <p:cNvSpPr>
            <a:spLocks noGrp="1"/>
          </p:cNvSpPr>
          <p:nvPr>
            <p:ph idx="1"/>
          </p:nvPr>
        </p:nvSpPr>
        <p:spPr/>
        <p:txBody>
          <a:bodyPr/>
          <a:lstStyle/>
          <a:p>
            <a:r>
              <a:rPr lang="en-US" dirty="0" smtClean="0"/>
              <a:t>Minimizes disruption to data producers and users</a:t>
            </a:r>
          </a:p>
          <a:p>
            <a:pPr lvl="1"/>
            <a:r>
              <a:rPr lang="en-US" dirty="0" smtClean="0"/>
              <a:t>Adopt occupational and industry classifications simultaneously for data series that use both </a:t>
            </a:r>
          </a:p>
          <a:p>
            <a:pPr lvl="1"/>
            <a:r>
              <a:rPr lang="en-US" dirty="0" smtClean="0"/>
              <a:t>Time SOC revision for year after the 2017 NAICS revision</a:t>
            </a:r>
          </a:p>
          <a:p>
            <a:pPr lvl="1"/>
            <a:r>
              <a:rPr lang="en-US" dirty="0" smtClean="0"/>
              <a:t>Coincides with start of the American Community Survey’s next 5-year set of surveys </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SOC Revision: General Timeframe</a:t>
            </a:r>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29</a:t>
            </a:fld>
            <a:endParaRPr lang="en-US" dirty="0"/>
          </a:p>
        </p:txBody>
      </p:sp>
      <p:sp>
        <p:nvSpPr>
          <p:cNvPr id="6" name="Content Placeholder 5"/>
          <p:cNvSpPr>
            <a:spLocks noGrp="1"/>
          </p:cNvSpPr>
          <p:nvPr>
            <p:ph idx="4294967295"/>
          </p:nvPr>
        </p:nvSpPr>
        <p:spPr>
          <a:xfrm>
            <a:off x="1371600" y="1722438"/>
            <a:ext cx="7772400" cy="4525962"/>
          </a:xfrm>
        </p:spPr>
        <p:txBody>
          <a:bodyPr/>
          <a:lstStyle/>
          <a:p>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47745146"/>
              </p:ext>
            </p:extLst>
          </p:nvPr>
        </p:nvGraphicFramePr>
        <p:xfrm>
          <a:off x="838200" y="1600200"/>
          <a:ext cx="8001000" cy="5029200"/>
        </p:xfrm>
        <a:graphic>
          <a:graphicData uri="http://schemas.openxmlformats.org/drawingml/2006/table">
            <a:tbl>
              <a:tblPr>
                <a:tableStyleId>{5C22544A-7EE6-4342-B048-85BDC9FD1C3A}</a:tableStyleId>
              </a:tblPr>
              <a:tblGrid>
                <a:gridCol w="6324600"/>
                <a:gridCol w="1676400"/>
              </a:tblGrid>
              <a:tr h="457200">
                <a:tc>
                  <a:txBody>
                    <a:bodyPr/>
                    <a:lstStyle/>
                    <a:p>
                      <a:r>
                        <a:rPr lang="en-US" dirty="0" smtClean="0">
                          <a:solidFill>
                            <a:srgbClr val="C00000"/>
                          </a:solidFill>
                        </a:rPr>
                        <a:t>1</a:t>
                      </a:r>
                      <a:r>
                        <a:rPr lang="en-US" baseline="30000" dirty="0" smtClean="0">
                          <a:solidFill>
                            <a:srgbClr val="C00000"/>
                          </a:solidFill>
                        </a:rPr>
                        <a:t>st</a:t>
                      </a:r>
                      <a:r>
                        <a:rPr lang="en-US" baseline="0" dirty="0" smtClean="0">
                          <a:solidFill>
                            <a:srgbClr val="C00000"/>
                          </a:solidFill>
                        </a:rPr>
                        <a:t> </a:t>
                      </a:r>
                      <a:r>
                        <a:rPr lang="en-US" i="1" baseline="0" dirty="0" smtClean="0">
                          <a:solidFill>
                            <a:srgbClr val="C00000"/>
                          </a:solidFill>
                        </a:rPr>
                        <a:t>Federal Register</a:t>
                      </a:r>
                      <a:r>
                        <a:rPr lang="en-US" baseline="0" dirty="0" smtClean="0">
                          <a:solidFill>
                            <a:srgbClr val="C00000"/>
                          </a:solidFill>
                        </a:rPr>
                        <a:t> notice soliciting public input</a:t>
                      </a:r>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solidFill>
                            <a:srgbClr val="C00000"/>
                          </a:solidFill>
                        </a:rPr>
                        <a:t>Late 2013</a:t>
                      </a:r>
                      <a:endParaRPr 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SOCPC reviews public input, Federal</a:t>
                      </a:r>
                      <a:r>
                        <a:rPr lang="en-US" baseline="0" dirty="0" smtClean="0"/>
                        <a:t> agency input, and conducts own research; develops recommendations to OMB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Through 2014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2</a:t>
                      </a:r>
                      <a:r>
                        <a:rPr lang="en-US" baseline="30000" dirty="0" smtClean="0"/>
                        <a:t>nd</a:t>
                      </a:r>
                      <a:r>
                        <a:rPr lang="en-US" dirty="0" smtClean="0"/>
                        <a:t> </a:t>
                      </a:r>
                      <a:r>
                        <a:rPr lang="en-US" i="1" dirty="0" smtClean="0"/>
                        <a:t>Federal Register</a:t>
                      </a:r>
                      <a:r>
                        <a:rPr lang="en-US" dirty="0" smtClean="0"/>
                        <a:t> notice</a:t>
                      </a:r>
                      <a:r>
                        <a:rPr lang="en-US" baseline="0" dirty="0" smtClean="0"/>
                        <a:t> requesting comments on SOCPC recommendations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Late</a:t>
                      </a:r>
                      <a:r>
                        <a:rPr lang="en-US" baseline="0" dirty="0" smtClean="0"/>
                        <a:t> 2014 or early 2015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SOCPC reviews comments and develops final recommendations to OMB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Through 2015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OMB reviews SOCPC recommendations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Late 2015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3</a:t>
                      </a:r>
                      <a:r>
                        <a:rPr lang="en-US" baseline="30000" dirty="0" smtClean="0"/>
                        <a:t>d</a:t>
                      </a:r>
                      <a:r>
                        <a:rPr lang="en-US" baseline="0" dirty="0" smtClean="0"/>
                        <a:t> </a:t>
                      </a:r>
                      <a:r>
                        <a:rPr lang="en-US" i="1" baseline="0" dirty="0" smtClean="0"/>
                        <a:t>Federal Register</a:t>
                      </a:r>
                      <a:r>
                        <a:rPr lang="en-US" baseline="0" dirty="0" smtClean="0"/>
                        <a:t> notice announcing the final 2018 SOC structure, and occupation codes and titles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Early 2016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SOCPC completes occupational definitions and SOC Manual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Through 2016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OMB publishes 2018 SOC Manual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Early 2017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7200">
                <a:tc>
                  <a:txBody>
                    <a:bodyPr/>
                    <a:lstStyle/>
                    <a:p>
                      <a:r>
                        <a:rPr lang="en-US" dirty="0" smtClean="0"/>
                        <a:t>Federal statistical agencies implement 2018 SOC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Beginning</a:t>
                      </a:r>
                      <a:r>
                        <a:rPr lang="en-US" baseline="0" dirty="0" smtClean="0"/>
                        <a:t> 2018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Overview of Presentation</a:t>
            </a:r>
          </a:p>
        </p:txBody>
      </p:sp>
      <p:sp>
        <p:nvSpPr>
          <p:cNvPr id="17410" name="Content Placeholder 2"/>
          <p:cNvSpPr>
            <a:spLocks noGrp="1"/>
          </p:cNvSpPr>
          <p:nvPr>
            <p:ph idx="1"/>
          </p:nvPr>
        </p:nvSpPr>
        <p:spPr>
          <a:xfrm>
            <a:off x="685800" y="1752600"/>
            <a:ext cx="8458200" cy="4525962"/>
          </a:xfrm>
        </p:spPr>
        <p:txBody>
          <a:bodyPr/>
          <a:lstStyle/>
          <a:p>
            <a:pPr marL="571500" indent="-571500">
              <a:buFont typeface="+mj-lt"/>
              <a:buAutoNum type="romanUcPeriod"/>
            </a:pPr>
            <a:endParaRPr lang="en-US" dirty="0" smtClean="0"/>
          </a:p>
          <a:p>
            <a:pPr marL="571500" indent="-571500">
              <a:buFont typeface="+mj-lt"/>
              <a:buAutoNum type="romanUcPeriod"/>
            </a:pPr>
            <a:r>
              <a:rPr lang="en-US" dirty="0" smtClean="0"/>
              <a:t>Description </a:t>
            </a:r>
            <a:r>
              <a:rPr lang="en-US" dirty="0"/>
              <a:t>of the </a:t>
            </a:r>
            <a:r>
              <a:rPr lang="en-US" dirty="0" smtClean="0"/>
              <a:t>Standard Occupational Classification</a:t>
            </a:r>
            <a:endParaRPr lang="en-US" dirty="0"/>
          </a:p>
          <a:p>
            <a:pPr marL="0" indent="0">
              <a:buNone/>
            </a:pPr>
            <a:endParaRPr lang="en-US" dirty="0" smtClean="0"/>
          </a:p>
          <a:p>
            <a:pPr marL="571500" indent="-571500">
              <a:buFont typeface="+mj-lt"/>
              <a:buAutoNum type="romanUcPeriod" startAt="2"/>
            </a:pPr>
            <a:r>
              <a:rPr lang="en-US" dirty="0" smtClean="0"/>
              <a:t>Standard Occupational Classification Revision</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3</a:t>
            </a:fld>
            <a:endParaRPr lang="en-US" dirty="0" smtClean="0"/>
          </a:p>
        </p:txBody>
      </p:sp>
    </p:spTree>
    <p:extLst>
      <p:ext uri="{BB962C8B-B14F-4D97-AF65-F5344CB8AC3E}">
        <p14:creationId xmlns:p14="http://schemas.microsoft.com/office/powerpoint/2010/main" val="39722873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Revision Process</a:t>
            </a:r>
          </a:p>
        </p:txBody>
      </p:sp>
      <p:sp>
        <p:nvSpPr>
          <p:cNvPr id="6" name="Content Placeholder 5"/>
          <p:cNvSpPr>
            <a:spLocks noGrp="1"/>
          </p:cNvSpPr>
          <p:nvPr>
            <p:ph idx="1"/>
          </p:nvPr>
        </p:nvSpPr>
        <p:spPr>
          <a:xfrm>
            <a:off x="762000" y="1722437"/>
            <a:ext cx="8305800" cy="4525963"/>
          </a:xfrm>
        </p:spPr>
        <p:txBody>
          <a:bodyPr/>
          <a:lstStyle/>
          <a:p>
            <a:pPr marL="514350" indent="-514350">
              <a:buSzPct val="90000"/>
              <a:buFont typeface="+mj-lt"/>
              <a:buAutoNum type="arabicPeriod"/>
            </a:pPr>
            <a:r>
              <a:rPr lang="en-US" sz="3000" dirty="0" smtClean="0"/>
              <a:t>Review and possibly revise the Classification Principles and Coding Guidelines</a:t>
            </a:r>
          </a:p>
          <a:p>
            <a:pPr marL="514350" indent="-514350">
              <a:buSzPct val="90000"/>
              <a:buFont typeface="+mj-lt"/>
              <a:buAutoNum type="arabicPeriod"/>
            </a:pPr>
            <a:r>
              <a:rPr lang="en-US" sz="3000" dirty="0" smtClean="0"/>
              <a:t>Consider whether major occupation group structure should be changed</a:t>
            </a:r>
          </a:p>
          <a:p>
            <a:pPr marL="514350" indent="-514350">
              <a:buSzPct val="90000"/>
              <a:buFont typeface="+mj-lt"/>
              <a:buAutoNum type="arabicPeriod"/>
            </a:pPr>
            <a:r>
              <a:rPr lang="en-US" sz="3000" b="1" dirty="0" smtClean="0">
                <a:solidFill>
                  <a:srgbClr val="C00000"/>
                </a:solidFill>
              </a:rPr>
              <a:t>Conduct outreach to those who may wish to provide recommendations</a:t>
            </a:r>
          </a:p>
          <a:p>
            <a:pPr marL="514350" indent="-514350">
              <a:buSzPct val="90000"/>
              <a:buFont typeface="+mj-lt"/>
              <a:buAutoNum type="arabicPeriod"/>
            </a:pPr>
            <a:r>
              <a:rPr lang="en-US" sz="3000" dirty="0" smtClean="0"/>
              <a:t>Solicit and review input from the public and Federal agencies (</a:t>
            </a:r>
            <a:r>
              <a:rPr lang="en-US" sz="3000" i="1" dirty="0" smtClean="0"/>
              <a:t>1</a:t>
            </a:r>
            <a:r>
              <a:rPr lang="en-US" sz="3000" i="1" baseline="30000" dirty="0" smtClean="0"/>
              <a:t>st</a:t>
            </a:r>
            <a:r>
              <a:rPr lang="en-US" sz="3000" i="1" dirty="0" smtClean="0"/>
              <a:t> Federal Register Notice</a:t>
            </a:r>
            <a:r>
              <a:rPr lang="en-US" sz="3000" dirty="0" smtClean="0"/>
              <a:t>)</a:t>
            </a:r>
          </a:p>
          <a:p>
            <a:pPr marL="914400" lvl="1" indent="-514350">
              <a:buNone/>
            </a:pPr>
            <a:endParaRPr lang="en-US" dirty="0" smtClean="0"/>
          </a:p>
          <a:p>
            <a:pPr lvl="1"/>
            <a:endParaRPr lang="en-US" dirty="0" smtClean="0"/>
          </a:p>
          <a:p>
            <a:endParaRPr lang="en-US" dirty="0" smtClean="0"/>
          </a:p>
          <a:p>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Revision Process</a:t>
            </a:r>
          </a:p>
        </p:txBody>
      </p:sp>
      <p:sp>
        <p:nvSpPr>
          <p:cNvPr id="6" name="Content Placeholder 5"/>
          <p:cNvSpPr>
            <a:spLocks noGrp="1"/>
          </p:cNvSpPr>
          <p:nvPr>
            <p:ph idx="1"/>
          </p:nvPr>
        </p:nvSpPr>
        <p:spPr>
          <a:xfrm>
            <a:off x="762000" y="1600201"/>
            <a:ext cx="8229600" cy="4800600"/>
          </a:xfrm>
        </p:spPr>
        <p:txBody>
          <a:bodyPr/>
          <a:lstStyle/>
          <a:p>
            <a:pPr marL="571500" indent="-514350">
              <a:buSzPct val="90000"/>
              <a:buFont typeface="+mj-lt"/>
              <a:buAutoNum type="arabicPeriod" startAt="5"/>
            </a:pPr>
            <a:r>
              <a:rPr lang="en-US" sz="2800" dirty="0" smtClean="0"/>
              <a:t>Develop recommendations to OMB </a:t>
            </a:r>
          </a:p>
          <a:p>
            <a:pPr marL="571500" indent="-514350">
              <a:buSzPct val="90000"/>
              <a:buFont typeface="+mj-lt"/>
              <a:buAutoNum type="arabicPeriod" startAt="5"/>
            </a:pPr>
            <a:r>
              <a:rPr lang="en-US" sz="2800" dirty="0" smtClean="0"/>
              <a:t>Solicit public comments on the recommendations (</a:t>
            </a:r>
            <a:r>
              <a:rPr lang="en-US" sz="2800" i="1" dirty="0" smtClean="0"/>
              <a:t>2</a:t>
            </a:r>
            <a:r>
              <a:rPr lang="en-US" sz="2800" i="1" baseline="30000" dirty="0" smtClean="0"/>
              <a:t>nd</a:t>
            </a:r>
            <a:r>
              <a:rPr lang="en-US" sz="2800" i="1" dirty="0" smtClean="0"/>
              <a:t> Federal Register Notice</a:t>
            </a:r>
            <a:r>
              <a:rPr lang="en-US" sz="2800" dirty="0" smtClean="0"/>
              <a:t>)</a:t>
            </a:r>
          </a:p>
          <a:p>
            <a:pPr marL="571500" indent="-514350">
              <a:buSzPct val="90000"/>
              <a:buFont typeface="+mj-lt"/>
              <a:buAutoNum type="arabicPeriod" startAt="5"/>
            </a:pPr>
            <a:r>
              <a:rPr lang="en-US" sz="2800" dirty="0" smtClean="0"/>
              <a:t>Review public comments and make final recommendations to OMB</a:t>
            </a:r>
          </a:p>
          <a:p>
            <a:pPr marL="571500" indent="-514350">
              <a:buSzPct val="90000"/>
              <a:buFont typeface="+mj-lt"/>
              <a:buAutoNum type="arabicPeriod" startAt="5"/>
            </a:pPr>
            <a:r>
              <a:rPr lang="en-US" sz="2800" dirty="0" smtClean="0"/>
              <a:t>OMB considers recommendations and publishes the final 2018 SOC structure and Manual (</a:t>
            </a:r>
            <a:r>
              <a:rPr lang="en-US" sz="2800" i="1" dirty="0" smtClean="0"/>
              <a:t>3</a:t>
            </a:r>
            <a:r>
              <a:rPr lang="en-US" sz="2800" i="1" baseline="30000" dirty="0" smtClean="0"/>
              <a:t>rd</a:t>
            </a:r>
            <a:r>
              <a:rPr lang="en-US" sz="2800" i="1" dirty="0" smtClean="0"/>
              <a:t> Federal Register Notice</a:t>
            </a:r>
            <a:r>
              <a:rPr lang="en-US" sz="2800" dirty="0" smtClean="0"/>
              <a:t>)</a:t>
            </a:r>
          </a:p>
          <a:p>
            <a:pPr marL="571500" indent="-514350">
              <a:buSzPct val="90000"/>
              <a:buFont typeface="+mj-lt"/>
              <a:buAutoNum type="arabicPeriod" startAt="5"/>
            </a:pPr>
            <a:r>
              <a:rPr lang="en-US" sz="2800" dirty="0" smtClean="0"/>
              <a:t>Implement the 2018 SOC in Federal statistical programs</a:t>
            </a:r>
          </a:p>
          <a:p>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Revision:</a:t>
            </a:r>
            <a:br>
              <a:rPr lang="en-US" dirty="0" smtClean="0"/>
            </a:br>
            <a:r>
              <a:rPr lang="en-US" dirty="0" smtClean="0"/>
              <a:t>Solicit and review input</a:t>
            </a:r>
          </a:p>
        </p:txBody>
      </p:sp>
      <p:sp>
        <p:nvSpPr>
          <p:cNvPr id="6" name="Content Placeholder 5"/>
          <p:cNvSpPr>
            <a:spLocks noGrp="1"/>
          </p:cNvSpPr>
          <p:nvPr>
            <p:ph idx="1"/>
          </p:nvPr>
        </p:nvSpPr>
        <p:spPr>
          <a:xfrm>
            <a:off x="762000" y="1722437"/>
            <a:ext cx="8305800" cy="4525963"/>
          </a:xfrm>
        </p:spPr>
        <p:txBody>
          <a:bodyPr/>
          <a:lstStyle/>
          <a:p>
            <a:r>
              <a:rPr lang="en-US" dirty="0" smtClean="0"/>
              <a:t>For the 2018 revision</a:t>
            </a:r>
          </a:p>
          <a:p>
            <a:pPr lvl="1"/>
            <a:r>
              <a:rPr lang="en-US" dirty="0"/>
              <a:t>Comments </a:t>
            </a:r>
            <a:r>
              <a:rPr lang="en-US" dirty="0" smtClean="0"/>
              <a:t>to 1</a:t>
            </a:r>
            <a:r>
              <a:rPr lang="en-US" baseline="30000" dirty="0" smtClean="0"/>
              <a:t>st</a:t>
            </a:r>
            <a:r>
              <a:rPr lang="en-US" dirty="0" smtClean="0"/>
              <a:t> </a:t>
            </a:r>
            <a:r>
              <a:rPr lang="en-US" i="1" dirty="0"/>
              <a:t>Federal Register</a:t>
            </a:r>
            <a:r>
              <a:rPr lang="en-US" dirty="0"/>
              <a:t> notice due </a:t>
            </a:r>
            <a:r>
              <a:rPr lang="en-US" dirty="0" smtClean="0"/>
              <a:t>by March 2014 (approximately)</a:t>
            </a:r>
          </a:p>
          <a:p>
            <a:pPr lvl="1"/>
            <a:r>
              <a:rPr lang="en-US" dirty="0" smtClean="0"/>
              <a:t>May request </a:t>
            </a:r>
            <a:r>
              <a:rPr lang="en-US" dirty="0"/>
              <a:t>public input on:</a:t>
            </a:r>
          </a:p>
          <a:p>
            <a:pPr lvl="2"/>
            <a:r>
              <a:rPr lang="en-US" dirty="0"/>
              <a:t>Proposed revised Classification Principles</a:t>
            </a:r>
          </a:p>
          <a:p>
            <a:pPr lvl="2"/>
            <a:r>
              <a:rPr lang="en-US" dirty="0"/>
              <a:t>Proposed retention of the </a:t>
            </a:r>
            <a:r>
              <a:rPr lang="en-US" dirty="0" smtClean="0"/>
              <a:t>2010 </a:t>
            </a:r>
            <a:r>
              <a:rPr lang="en-US" dirty="0"/>
              <a:t>SOC Major Occupation Groups</a:t>
            </a:r>
          </a:p>
          <a:p>
            <a:pPr lvl="2"/>
            <a:r>
              <a:rPr lang="en-US" dirty="0"/>
              <a:t>Corrections and changes to existing detailed occupations</a:t>
            </a:r>
          </a:p>
          <a:p>
            <a:pPr lvl="2"/>
            <a:r>
              <a:rPr lang="en-US" dirty="0"/>
              <a:t>Proposals for new detailed </a:t>
            </a:r>
            <a:r>
              <a:rPr lang="en-US" dirty="0" smtClean="0"/>
              <a:t>occupations</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Revision:</a:t>
            </a:r>
            <a:br>
              <a:rPr lang="en-US" dirty="0" smtClean="0"/>
            </a:br>
            <a:r>
              <a:rPr lang="en-US" dirty="0" smtClean="0"/>
              <a:t>Solicit and review input</a:t>
            </a:r>
          </a:p>
        </p:txBody>
      </p:sp>
      <p:sp>
        <p:nvSpPr>
          <p:cNvPr id="6" name="Content Placeholder 5"/>
          <p:cNvSpPr>
            <a:spLocks noGrp="1"/>
          </p:cNvSpPr>
          <p:nvPr>
            <p:ph idx="1"/>
          </p:nvPr>
        </p:nvSpPr>
        <p:spPr>
          <a:xfrm>
            <a:off x="762000" y="1722437"/>
            <a:ext cx="8382000" cy="4525963"/>
          </a:xfrm>
        </p:spPr>
        <p:txBody>
          <a:bodyPr/>
          <a:lstStyle/>
          <a:p>
            <a:r>
              <a:rPr lang="en-US" dirty="0" smtClean="0"/>
              <a:t>What kind of information about occupations does the SOCPC need? </a:t>
            </a:r>
          </a:p>
          <a:p>
            <a:pPr lvl="1"/>
            <a:r>
              <a:rPr lang="en-US" dirty="0" smtClean="0"/>
              <a:t>Nature of the work performed</a:t>
            </a:r>
          </a:p>
          <a:p>
            <a:pPr lvl="1"/>
            <a:r>
              <a:rPr lang="en-US" dirty="0" smtClean="0"/>
              <a:t>How the work performed is distinct from that of other detailed SOC occupations</a:t>
            </a:r>
          </a:p>
          <a:p>
            <a:pPr lvl="1"/>
            <a:r>
              <a:rPr lang="en-US" dirty="0" smtClean="0"/>
              <a:t>Job titles commonly used</a:t>
            </a:r>
          </a:p>
          <a:p>
            <a:pPr lvl="1"/>
            <a:r>
              <a:rPr lang="en-US" dirty="0" smtClean="0"/>
              <a:t>Indications of the number workers in the occupation</a:t>
            </a:r>
          </a:p>
          <a:p>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Revision:</a:t>
            </a:r>
            <a:br>
              <a:rPr lang="en-US" dirty="0" smtClean="0"/>
            </a:br>
            <a:r>
              <a:rPr lang="en-US" dirty="0" smtClean="0"/>
              <a:t>Solicit and review input</a:t>
            </a:r>
          </a:p>
        </p:txBody>
      </p:sp>
      <p:sp>
        <p:nvSpPr>
          <p:cNvPr id="6" name="Content Placeholder 5"/>
          <p:cNvSpPr>
            <a:spLocks noGrp="1"/>
          </p:cNvSpPr>
          <p:nvPr>
            <p:ph idx="1"/>
          </p:nvPr>
        </p:nvSpPr>
        <p:spPr>
          <a:xfrm>
            <a:off x="762000" y="1722437"/>
            <a:ext cx="8382000" cy="4525963"/>
          </a:xfrm>
        </p:spPr>
        <p:txBody>
          <a:bodyPr/>
          <a:lstStyle/>
          <a:p>
            <a:pPr marL="457200" lvl="1" indent="0">
              <a:buNone/>
            </a:pPr>
            <a:r>
              <a:rPr lang="en-US" dirty="0" smtClean="0"/>
              <a:t>(cont’d)</a:t>
            </a:r>
          </a:p>
          <a:p>
            <a:pPr lvl="1"/>
            <a:r>
              <a:rPr lang="en-US" dirty="0" smtClean="0"/>
              <a:t>Types of employers</a:t>
            </a:r>
          </a:p>
          <a:p>
            <a:pPr lvl="1"/>
            <a:r>
              <a:rPr lang="en-US" dirty="0" smtClean="0"/>
              <a:t>Education and training typically required</a:t>
            </a:r>
          </a:p>
          <a:p>
            <a:pPr lvl="1"/>
            <a:r>
              <a:rPr lang="en-US" dirty="0" smtClean="0"/>
              <a:t>Licensing requirements, if any</a:t>
            </a:r>
          </a:p>
          <a:p>
            <a:pPr lvl="1"/>
            <a:r>
              <a:rPr lang="en-US" dirty="0" smtClean="0"/>
              <a:t>Tools and technologies generally used</a:t>
            </a:r>
          </a:p>
          <a:p>
            <a:pPr lvl="1"/>
            <a:r>
              <a:rPr lang="en-US" dirty="0" smtClean="0"/>
              <a:t>Professional or trade associations and unions related to the occupation</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lvl="1"/>
            <a:r>
              <a:rPr lang="en-US" dirty="0" smtClean="0"/>
              <a:t>How you can provide input</a:t>
            </a:r>
          </a:p>
        </p:txBody>
      </p:sp>
      <p:sp>
        <p:nvSpPr>
          <p:cNvPr id="17410" name="Content Placeholder 2"/>
          <p:cNvSpPr>
            <a:spLocks noGrp="1"/>
          </p:cNvSpPr>
          <p:nvPr>
            <p:ph idx="1"/>
          </p:nvPr>
        </p:nvSpPr>
        <p:spPr>
          <a:xfrm>
            <a:off x="914400" y="1722438"/>
            <a:ext cx="7772400" cy="4525962"/>
          </a:xfrm>
        </p:spPr>
        <p:txBody>
          <a:bodyPr/>
          <a:lstStyle/>
          <a:p>
            <a:r>
              <a:rPr lang="en-US" dirty="0" smtClean="0"/>
              <a:t>Provide your input by responding to the </a:t>
            </a:r>
            <a:r>
              <a:rPr lang="en-US" i="1" dirty="0" smtClean="0"/>
              <a:t>Federal Register</a:t>
            </a:r>
            <a:r>
              <a:rPr lang="en-US" dirty="0" smtClean="0"/>
              <a:t> notices</a:t>
            </a:r>
          </a:p>
          <a:p>
            <a:pPr lvl="1"/>
            <a:r>
              <a:rPr lang="en-US" dirty="0" smtClean="0"/>
              <a:t>Ensures your input will be included in the dockets the SOCPC will review</a:t>
            </a:r>
          </a:p>
          <a:p>
            <a:r>
              <a:rPr lang="en-US" dirty="0" smtClean="0"/>
              <a:t>Carefully review the </a:t>
            </a:r>
            <a:r>
              <a:rPr lang="en-US" i="1" dirty="0" smtClean="0"/>
              <a:t>Federal Register</a:t>
            </a:r>
            <a:r>
              <a:rPr lang="en-US" dirty="0" smtClean="0"/>
              <a:t> notices</a:t>
            </a:r>
          </a:p>
          <a:p>
            <a:r>
              <a:rPr lang="en-US" dirty="0" smtClean="0"/>
              <a:t>Submit your comments using the procedures described in the Notices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35</a:t>
            </a:fld>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lvl="1"/>
            <a:r>
              <a:rPr lang="en-US" dirty="0" smtClean="0"/>
              <a:t>How you can provide input</a:t>
            </a:r>
          </a:p>
        </p:txBody>
      </p:sp>
      <p:sp>
        <p:nvSpPr>
          <p:cNvPr id="17410" name="Content Placeholder 2"/>
          <p:cNvSpPr>
            <a:spLocks noGrp="1"/>
          </p:cNvSpPr>
          <p:nvPr>
            <p:ph idx="1"/>
          </p:nvPr>
        </p:nvSpPr>
        <p:spPr>
          <a:xfrm>
            <a:off x="914400" y="1722438"/>
            <a:ext cx="7772400" cy="4525962"/>
          </a:xfrm>
        </p:spPr>
        <p:txBody>
          <a:bodyPr/>
          <a:lstStyle/>
          <a:p>
            <a:r>
              <a:rPr lang="en-US" dirty="0" smtClean="0"/>
              <a:t>Review the Classification Principles and Coding Guidelines</a:t>
            </a:r>
          </a:p>
          <a:p>
            <a:r>
              <a:rPr lang="en-US" dirty="0" smtClean="0"/>
              <a:t>Review the elements of a detailed SOC occupation</a:t>
            </a:r>
          </a:p>
          <a:p>
            <a:r>
              <a:rPr lang="en-US" dirty="0" smtClean="0"/>
              <a:t>Understand what kind of information the SOCPC needs to know</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36</a:t>
            </a:fld>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How you can provide input</a:t>
            </a:r>
          </a:p>
        </p:txBody>
      </p:sp>
      <p:sp>
        <p:nvSpPr>
          <p:cNvPr id="17410" name="Content Placeholder 2"/>
          <p:cNvSpPr>
            <a:spLocks noGrp="1"/>
          </p:cNvSpPr>
          <p:nvPr>
            <p:ph idx="1"/>
          </p:nvPr>
        </p:nvSpPr>
        <p:spPr>
          <a:xfrm>
            <a:off x="762000" y="1752600"/>
            <a:ext cx="8382000" cy="4525962"/>
          </a:xfrm>
        </p:spPr>
        <p:txBody>
          <a:bodyPr/>
          <a:lstStyle/>
          <a:p>
            <a:r>
              <a:rPr lang="en-US" dirty="0" smtClean="0"/>
              <a:t>When recommending a new or revised occupation:	</a:t>
            </a:r>
          </a:p>
          <a:p>
            <a:pPr lvl="1"/>
            <a:r>
              <a:rPr lang="en-US" dirty="0" smtClean="0"/>
              <a:t>Provide specific information on the nature of the work performed – this is the most important type of information!</a:t>
            </a:r>
          </a:p>
          <a:p>
            <a:pPr lvl="1"/>
            <a:r>
              <a:rPr lang="en-US" dirty="0" smtClean="0"/>
              <a:t>Include specific activities and tasks</a:t>
            </a:r>
          </a:p>
          <a:p>
            <a:pPr lvl="1"/>
            <a:r>
              <a:rPr lang="en-US" dirty="0" smtClean="0"/>
              <a:t>Indicate which activities and tasks are required of all workers in the occupation</a:t>
            </a:r>
          </a:p>
          <a:p>
            <a:pPr lvl="1"/>
            <a:r>
              <a:rPr lang="en-US" dirty="0" smtClean="0"/>
              <a:t>Address the </a:t>
            </a:r>
            <a:r>
              <a:rPr lang="en-US" dirty="0"/>
              <a:t>“Input </a:t>
            </a:r>
            <a:r>
              <a:rPr lang="en-US" dirty="0" smtClean="0"/>
              <a:t>Requested” topics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37</a:t>
            </a:fld>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Knowing when to respond</a:t>
            </a:r>
          </a:p>
        </p:txBody>
      </p:sp>
      <p:sp>
        <p:nvSpPr>
          <p:cNvPr id="17410" name="Content Placeholder 2"/>
          <p:cNvSpPr>
            <a:spLocks noGrp="1"/>
          </p:cNvSpPr>
          <p:nvPr>
            <p:ph idx="1"/>
          </p:nvPr>
        </p:nvSpPr>
        <p:spPr>
          <a:xfrm>
            <a:off x="914400" y="1722438"/>
            <a:ext cx="7772400" cy="4525962"/>
          </a:xfrm>
        </p:spPr>
        <p:txBody>
          <a:bodyPr/>
          <a:lstStyle/>
          <a:p>
            <a:r>
              <a:rPr lang="en-US" dirty="0" smtClean="0"/>
              <a:t>Use the SOC website at </a:t>
            </a:r>
            <a:r>
              <a:rPr lang="en-US" dirty="0" smtClean="0">
                <a:hlinkClick r:id="rId3"/>
              </a:rPr>
              <a:t>www.bls.gov/SOC</a:t>
            </a:r>
            <a:r>
              <a:rPr lang="en-US" dirty="0" smtClean="0"/>
              <a:t> </a:t>
            </a:r>
          </a:p>
          <a:p>
            <a:pPr lvl="1"/>
            <a:r>
              <a:rPr lang="en-US" dirty="0" smtClean="0"/>
              <a:t>Subscribe to SOC revision updates</a:t>
            </a:r>
          </a:p>
          <a:p>
            <a:pPr lvl="2"/>
            <a:r>
              <a:rPr lang="en-US" dirty="0" smtClean="0"/>
              <a:t>We will let you know when a </a:t>
            </a:r>
            <a:r>
              <a:rPr lang="en-US" i="1" dirty="0" smtClean="0"/>
              <a:t>Federal Register </a:t>
            </a:r>
            <a:r>
              <a:rPr lang="en-US" dirty="0" smtClean="0"/>
              <a:t>notice is published and how to find it, and provide other alerts</a:t>
            </a:r>
          </a:p>
          <a:p>
            <a:pPr lvl="1"/>
            <a:r>
              <a:rPr lang="en-US" dirty="0" smtClean="0"/>
              <a:t>Review SOC materials available on the site</a:t>
            </a:r>
          </a:p>
          <a:p>
            <a:pPr lvl="1"/>
            <a:r>
              <a:rPr lang="en-US" dirty="0" smtClean="0"/>
              <a:t>Monitor the SOC revision process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38</a:t>
            </a:fld>
            <a:endParaRPr 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Your input is important!</a:t>
            </a:r>
          </a:p>
        </p:txBody>
      </p:sp>
      <p:sp>
        <p:nvSpPr>
          <p:cNvPr id="17410" name="Content Placeholder 2"/>
          <p:cNvSpPr>
            <a:spLocks noGrp="1"/>
          </p:cNvSpPr>
          <p:nvPr>
            <p:ph idx="1"/>
          </p:nvPr>
        </p:nvSpPr>
        <p:spPr>
          <a:xfrm>
            <a:off x="914400" y="1722438"/>
            <a:ext cx="7772400" cy="4525962"/>
          </a:xfrm>
        </p:spPr>
        <p:txBody>
          <a:bodyPr/>
          <a:lstStyle/>
          <a:p>
            <a:pPr>
              <a:spcAft>
                <a:spcPts val="1200"/>
              </a:spcAft>
              <a:buNone/>
            </a:pPr>
            <a:r>
              <a:rPr lang="en-US" dirty="0" smtClean="0"/>
              <a:t>	The SOC Policy Committee values the comments we receive. </a:t>
            </a:r>
          </a:p>
          <a:p>
            <a:pPr>
              <a:spcAft>
                <a:spcPts val="1200"/>
              </a:spcAft>
              <a:buNone/>
            </a:pPr>
            <a:r>
              <a:rPr lang="en-US" dirty="0" smtClean="0"/>
              <a:t>	Your comments will be critical to making the 2018 Standard Occupational Classification as current and accurate as it can be. </a:t>
            </a:r>
          </a:p>
          <a:p>
            <a:pPr>
              <a:spcAft>
                <a:spcPts val="1200"/>
              </a:spcAft>
              <a:buNone/>
            </a:pPr>
            <a:r>
              <a:rPr lang="en-US" dirty="0" smtClean="0"/>
              <a:t>	Thank you. </a:t>
            </a:r>
          </a:p>
          <a:p>
            <a:pPr>
              <a:buNone/>
            </a:pPr>
            <a:r>
              <a:rPr lang="en-US" dirty="0" smtClean="0"/>
              <a:t>	</a:t>
            </a:r>
          </a:p>
          <a:p>
            <a:pPr>
              <a:buNone/>
            </a:pPr>
            <a:r>
              <a:rPr lang="en-US" dirty="0" smtClean="0"/>
              <a:t>	</a:t>
            </a:r>
          </a:p>
          <a:p>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39</a:t>
            </a:fld>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81400"/>
            <a:ext cx="7772400" cy="1096962"/>
          </a:xfrm>
        </p:spPr>
        <p:txBody>
          <a:bodyPr/>
          <a:lstStyle/>
          <a:p>
            <a:r>
              <a:rPr lang="en-US" dirty="0" smtClean="0"/>
              <a:t>Description of the Standard Occupational Classification</a:t>
            </a:r>
            <a:endParaRPr lang="en-US" dirty="0"/>
          </a:p>
        </p:txBody>
      </p:sp>
      <p:sp>
        <p:nvSpPr>
          <p:cNvPr id="3" name="Slide Number Placeholder 2"/>
          <p:cNvSpPr>
            <a:spLocks noGrp="1"/>
          </p:cNvSpPr>
          <p:nvPr>
            <p:ph type="sldNum" sz="quarter" idx="12"/>
          </p:nvPr>
        </p:nvSpPr>
        <p:spPr/>
        <p:txBody>
          <a:bodyPr/>
          <a:lstStyle/>
          <a:p>
            <a:pPr>
              <a:defRPr/>
            </a:pPr>
            <a:fld id="{0F007E64-D858-4686-BEC9-9DE3BFFDA9CB}" type="slidenum">
              <a:rPr lang="en-US" smtClean="0"/>
              <a:pPr>
                <a:defRPr/>
              </a:pPr>
              <a:t>4</a:t>
            </a:fld>
            <a:endParaRPr lang="en-US" dirty="0"/>
          </a:p>
        </p:txBody>
      </p:sp>
    </p:spTree>
    <p:extLst>
      <p:ext uri="{BB962C8B-B14F-4D97-AF65-F5344CB8AC3E}">
        <p14:creationId xmlns:p14="http://schemas.microsoft.com/office/powerpoint/2010/main" val="3108660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6"/>
          <p:cNvSpPr>
            <a:spLocks noGrp="1"/>
          </p:cNvSpPr>
          <p:nvPr>
            <p:ph type="ctrTitle"/>
          </p:nvPr>
        </p:nvSpPr>
        <p:spPr bwMode="auto">
          <a:xfrm>
            <a:off x="228600" y="2057400"/>
            <a:ext cx="8686800" cy="3810000"/>
          </a:xfrm>
          <a:noFill/>
          <a:ln>
            <a:miter lim="800000"/>
            <a:headEnd/>
            <a:tailEnd/>
          </a:ln>
        </p:spPr>
        <p:txBody>
          <a:bodyPr vert="horz" wrap="square" lIns="91440" tIns="45720" rIns="91440" bIns="45720" numCol="1" anchorCtr="0" compatLnSpc="1">
            <a:prstTxWarp prst="textNoShape">
              <a:avLst/>
            </a:prstTxWarp>
          </a:bodyPr>
          <a:lstStyle/>
          <a:p>
            <a:r>
              <a:rPr lang="en-US" sz="3600" b="1" dirty="0" smtClean="0"/>
              <a:t>Michelle Washko</a:t>
            </a:r>
            <a:br>
              <a:rPr lang="en-US" sz="3600" b="1" dirty="0" smtClean="0"/>
            </a:br>
            <a:r>
              <a:rPr lang="en-US" sz="2800" dirty="0" smtClean="0"/>
              <a:t/>
            </a:r>
            <a:br>
              <a:rPr lang="en-US" sz="2800" dirty="0" smtClean="0"/>
            </a:br>
            <a:r>
              <a:rPr lang="en-US" sz="2800" dirty="0" smtClean="0"/>
              <a:t>301-443-9846</a:t>
            </a:r>
            <a:br>
              <a:rPr lang="en-US" sz="2800" dirty="0" smtClean="0"/>
            </a:br>
            <a:r>
              <a:rPr lang="en-US" sz="2800" dirty="0" smtClean="0">
                <a:hlinkClick r:id="rId3"/>
              </a:rPr>
              <a:t>Mwashko@HRSA.gov</a:t>
            </a:r>
            <a:r>
              <a:rPr lang="en-US" sz="28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Standard Occupational Classification (SOC)</a:t>
            </a:r>
          </a:p>
        </p:txBody>
      </p:sp>
      <p:sp>
        <p:nvSpPr>
          <p:cNvPr id="17410" name="Content Placeholder 2"/>
          <p:cNvSpPr>
            <a:spLocks noGrp="1"/>
          </p:cNvSpPr>
          <p:nvPr>
            <p:ph idx="1"/>
          </p:nvPr>
        </p:nvSpPr>
        <p:spPr>
          <a:xfrm>
            <a:off x="914400" y="1722438"/>
            <a:ext cx="7772400" cy="4525962"/>
          </a:xfrm>
        </p:spPr>
        <p:txBody>
          <a:bodyPr/>
          <a:lstStyle/>
          <a:p>
            <a:r>
              <a:rPr lang="en-US" dirty="0" smtClean="0"/>
              <a:t>Many uses for occupational information</a:t>
            </a:r>
          </a:p>
          <a:p>
            <a:pPr lvl="1"/>
            <a:r>
              <a:rPr lang="en-US" dirty="0" smtClean="0"/>
              <a:t>Estimating supply and demand</a:t>
            </a:r>
          </a:p>
          <a:p>
            <a:pPr lvl="1"/>
            <a:r>
              <a:rPr lang="en-US" dirty="0" smtClean="0"/>
              <a:t>Decisions on education and training</a:t>
            </a:r>
          </a:p>
          <a:p>
            <a:pPr lvl="1"/>
            <a:r>
              <a:rPr lang="en-US" dirty="0" smtClean="0"/>
              <a:t>Job search and placement assistance</a:t>
            </a:r>
          </a:p>
          <a:p>
            <a:pPr lvl="1"/>
            <a:r>
              <a:rPr lang="en-US" dirty="0" smtClean="0"/>
              <a:t>Employer decisions on compensation, training, business location</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5</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Standard Occupational Classification (SOC)</a:t>
            </a:r>
          </a:p>
        </p:txBody>
      </p:sp>
      <p:sp>
        <p:nvSpPr>
          <p:cNvPr id="17410" name="Content Placeholder 2"/>
          <p:cNvSpPr>
            <a:spLocks noGrp="1"/>
          </p:cNvSpPr>
          <p:nvPr>
            <p:ph idx="1"/>
          </p:nvPr>
        </p:nvSpPr>
        <p:spPr>
          <a:xfrm>
            <a:off x="914400" y="1722438"/>
            <a:ext cx="7772400" cy="4525962"/>
          </a:xfrm>
        </p:spPr>
        <p:txBody>
          <a:bodyPr/>
          <a:lstStyle/>
          <a:p>
            <a:r>
              <a:rPr lang="en-US" dirty="0" smtClean="0"/>
              <a:t>Classification is critical to providing information about occupations for these uses:</a:t>
            </a:r>
          </a:p>
          <a:p>
            <a:pPr lvl="1"/>
            <a:r>
              <a:rPr lang="en-US" dirty="0" smtClean="0"/>
              <a:t>How are occupations defined? </a:t>
            </a:r>
          </a:p>
          <a:p>
            <a:pPr lvl="1"/>
            <a:r>
              <a:rPr lang="en-US" dirty="0" smtClean="0"/>
              <a:t>How is occupational information organized and presented?</a:t>
            </a:r>
          </a:p>
          <a:p>
            <a:r>
              <a:rPr lang="en-US" dirty="0" smtClean="0"/>
              <a:t>Standard Occupational Classification (SOC) answers these questions for Federal statistics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6</a:t>
            </a:fld>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Why the SOC? </a:t>
            </a:r>
          </a:p>
        </p:txBody>
      </p:sp>
      <p:sp>
        <p:nvSpPr>
          <p:cNvPr id="17410" name="Content Placeholder 2"/>
          <p:cNvSpPr>
            <a:spLocks noGrp="1"/>
          </p:cNvSpPr>
          <p:nvPr>
            <p:ph idx="1"/>
          </p:nvPr>
        </p:nvSpPr>
        <p:spPr>
          <a:xfrm>
            <a:off x="914400" y="1722438"/>
            <a:ext cx="7772400" cy="4525962"/>
          </a:xfrm>
        </p:spPr>
        <p:txBody>
          <a:bodyPr/>
          <a:lstStyle/>
          <a:p>
            <a:r>
              <a:rPr lang="en-US" dirty="0" smtClean="0"/>
              <a:t>Before the SOC – chaos! </a:t>
            </a:r>
          </a:p>
          <a:p>
            <a:pPr lvl="1"/>
            <a:r>
              <a:rPr lang="en-US" dirty="0" smtClean="0"/>
              <a:t>Federal statistical agencies produced data using different occupational categories</a:t>
            </a:r>
          </a:p>
          <a:p>
            <a:pPr lvl="1"/>
            <a:r>
              <a:rPr lang="en-US" dirty="0" smtClean="0"/>
              <a:t>Data did not fit together</a:t>
            </a:r>
          </a:p>
          <a:p>
            <a:r>
              <a:rPr lang="en-US" dirty="0" smtClean="0"/>
              <a:t>With the SOC – comparability!</a:t>
            </a:r>
          </a:p>
          <a:p>
            <a:pPr lvl="1"/>
            <a:r>
              <a:rPr lang="en-US" dirty="0" smtClean="0"/>
              <a:t>Data from different statistical agencies fit together</a:t>
            </a:r>
          </a:p>
          <a:p>
            <a:pPr lvl="1"/>
            <a:r>
              <a:rPr lang="en-US" dirty="0" smtClean="0"/>
              <a:t>Data can be used to tell a more complete story</a:t>
            </a:r>
          </a:p>
          <a:p>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7</a:t>
            </a:fld>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Revising the SOC: </a:t>
            </a:r>
            <a:br>
              <a:rPr lang="en-US" dirty="0" smtClean="0"/>
            </a:br>
            <a:r>
              <a:rPr lang="en-US" dirty="0" smtClean="0"/>
              <a:t>How You Can Help</a:t>
            </a:r>
          </a:p>
        </p:txBody>
      </p:sp>
      <p:sp>
        <p:nvSpPr>
          <p:cNvPr id="17410" name="Content Placeholder 2"/>
          <p:cNvSpPr>
            <a:spLocks noGrp="1"/>
          </p:cNvSpPr>
          <p:nvPr>
            <p:ph idx="1"/>
          </p:nvPr>
        </p:nvSpPr>
        <p:spPr>
          <a:xfrm>
            <a:off x="914400" y="1722438"/>
            <a:ext cx="7772400" cy="4525962"/>
          </a:xfrm>
        </p:spPr>
        <p:txBody>
          <a:bodyPr/>
          <a:lstStyle/>
          <a:p>
            <a:r>
              <a:rPr lang="en-US" dirty="0" smtClean="0"/>
              <a:t>First</a:t>
            </a:r>
          </a:p>
          <a:p>
            <a:pPr lvl="1"/>
            <a:r>
              <a:rPr lang="en-US" dirty="0" smtClean="0"/>
              <a:t>What is the SOC</a:t>
            </a:r>
          </a:p>
          <a:p>
            <a:pPr lvl="1"/>
            <a:r>
              <a:rPr lang="en-US" dirty="0" smtClean="0"/>
              <a:t>Who is responsible for the SOC</a:t>
            </a:r>
          </a:p>
          <a:p>
            <a:pPr lvl="1"/>
            <a:r>
              <a:rPr lang="en-US" dirty="0" smtClean="0"/>
              <a:t>How the SOC is structured</a:t>
            </a:r>
          </a:p>
          <a:p>
            <a:r>
              <a:rPr lang="en-US" dirty="0" smtClean="0"/>
              <a:t>Then </a:t>
            </a:r>
          </a:p>
          <a:p>
            <a:pPr lvl="1"/>
            <a:r>
              <a:rPr lang="en-US" dirty="0" smtClean="0"/>
              <a:t>History of SOC revisions</a:t>
            </a:r>
          </a:p>
          <a:p>
            <a:pPr lvl="1"/>
            <a:r>
              <a:rPr lang="en-US" dirty="0" smtClean="0"/>
              <a:t>The SOC revision process</a:t>
            </a:r>
          </a:p>
          <a:p>
            <a:pPr lvl="1"/>
            <a:r>
              <a:rPr lang="en-US" dirty="0" smtClean="0"/>
              <a:t>General timeframes</a:t>
            </a:r>
          </a:p>
          <a:p>
            <a:pPr lvl="1"/>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8</a:t>
            </a:fld>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Revising the SOC: </a:t>
            </a:r>
            <a:br>
              <a:rPr lang="en-US" dirty="0" smtClean="0"/>
            </a:br>
            <a:r>
              <a:rPr lang="en-US" dirty="0" smtClean="0"/>
              <a:t>How You Can Help</a:t>
            </a:r>
          </a:p>
        </p:txBody>
      </p:sp>
      <p:sp>
        <p:nvSpPr>
          <p:cNvPr id="17410" name="Content Placeholder 2"/>
          <p:cNvSpPr>
            <a:spLocks noGrp="1"/>
          </p:cNvSpPr>
          <p:nvPr>
            <p:ph idx="1"/>
          </p:nvPr>
        </p:nvSpPr>
        <p:spPr>
          <a:xfrm>
            <a:off x="914400" y="1722438"/>
            <a:ext cx="7772400" cy="4525962"/>
          </a:xfrm>
        </p:spPr>
        <p:txBody>
          <a:bodyPr/>
          <a:lstStyle/>
          <a:p>
            <a:r>
              <a:rPr lang="en-US" dirty="0" smtClean="0"/>
              <a:t>Finally</a:t>
            </a:r>
          </a:p>
          <a:p>
            <a:pPr lvl="1"/>
            <a:r>
              <a:rPr lang="en-US" dirty="0" smtClean="0"/>
              <a:t>How you can provide input</a:t>
            </a:r>
          </a:p>
          <a:p>
            <a:pPr lvl="1"/>
            <a:r>
              <a:rPr lang="en-US" dirty="0" smtClean="0"/>
              <a:t>What information we need from you</a:t>
            </a:r>
          </a:p>
          <a:p>
            <a:pPr lvl="1"/>
            <a:r>
              <a:rPr lang="en-US" dirty="0" smtClean="0"/>
              <a:t>How to stay connected</a:t>
            </a:r>
          </a:p>
          <a:p>
            <a:pPr lvl="1"/>
            <a:endParaRPr lang="en-US" dirty="0" smtClean="0"/>
          </a:p>
          <a:p>
            <a:pPr lvl="1"/>
            <a:endParaRPr lang="en-US" dirty="0" smtClean="0"/>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622FB-9F21-4B75-A9D4-C91E0F1CFC33}" type="slidenum">
              <a:rPr lang="en-US" smtClean="0"/>
              <a:pPr fontAlgn="base">
                <a:spcBef>
                  <a:spcPct val="0"/>
                </a:spcBef>
                <a:spcAft>
                  <a:spcPct val="0"/>
                </a:spcAft>
              </a:pPr>
              <a:t>9</a:t>
            </a:fld>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CPC Outreach draft 2012-11-07">
  <a:themeElements>
    <a:clrScheme name="Custom 2">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002060"/>
      </a:hlink>
      <a:folHlink>
        <a:srgbClr val="7030A0"/>
      </a:folHlink>
    </a:clrScheme>
    <a:fontScheme name="BLS Font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theme>
</file>

<file path=ppt/theme/theme2.xml><?xml version="1.0" encoding="utf-8"?>
<a:theme xmlns:a="http://schemas.openxmlformats.org/drawingml/2006/main" name="BLS CORE slides (use w/ either White or Blue CONTEN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F25DF540B6144DBAE2F0DA44E3976D" ma:contentTypeVersion="1" ma:contentTypeDescription="Create a new document." ma:contentTypeScope="" ma:versionID="db53381773fb5d2a249d6463f75584f4">
  <xsd:schema xmlns:xsd="http://www.w3.org/2001/XMLSchema" xmlns:p="http://schemas.microsoft.com/office/2006/metadata/properties" xmlns:ns1="http://schemas.microsoft.com/sharepoint/v3" targetNamespace="http://schemas.microsoft.com/office/2006/metadata/properties" ma:root="true" ma:fieldsID="b57759d3b0f7c1f4b6650e7727aba05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E739DF5-E9F0-4D37-9007-9ABEE05E913A}">
  <ds:schemaRefs>
    <ds:schemaRef ds:uri="http://schemas.microsoft.com/office/2006/documentManagement/types"/>
    <ds:schemaRef ds:uri="http://schemas.openxmlformats.org/package/2006/metadata/core-properties"/>
    <ds:schemaRef ds:uri="http://purl.org/dc/terms/"/>
    <ds:schemaRef ds:uri="http://purl.org/dc/elements/1.1/"/>
    <ds:schemaRef ds:uri="http://schemas.microsoft.com/office/2006/metadata/properties"/>
    <ds:schemaRef ds:uri="http://www.w3.org/XML/1998/namespace"/>
    <ds:schemaRef ds:uri="http://schemas.microsoft.com/sharepoint/v3"/>
    <ds:schemaRef ds:uri="http://purl.org/dc/dcmitype/"/>
  </ds:schemaRefs>
</ds:datastoreItem>
</file>

<file path=customXml/itemProps2.xml><?xml version="1.0" encoding="utf-8"?>
<ds:datastoreItem xmlns:ds="http://schemas.openxmlformats.org/officeDocument/2006/customXml" ds:itemID="{F471E3C2-6582-4782-88A2-748BB3111E9E}">
  <ds:schemaRefs>
    <ds:schemaRef ds:uri="http://schemas.microsoft.com/sharepoint/v3/contenttype/forms"/>
  </ds:schemaRefs>
</ds:datastoreItem>
</file>

<file path=customXml/itemProps3.xml><?xml version="1.0" encoding="utf-8"?>
<ds:datastoreItem xmlns:ds="http://schemas.openxmlformats.org/officeDocument/2006/customXml" ds:itemID="{82C77D27-5DAC-41C1-9A58-539DFD3BE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SOCPC Outreach draft 2012-11-07.pptx</Template>
  <TotalTime>1090</TotalTime>
  <Words>1994</Words>
  <Application>Microsoft Office PowerPoint</Application>
  <PresentationFormat>On-screen Show (4:3)</PresentationFormat>
  <Paragraphs>415</Paragraphs>
  <Slides>40</Slides>
  <Notes>35</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SOCPC Outreach draft 2012-11-07</vt:lpstr>
      <vt:lpstr>BLS CORE slides (use w/ either White or Blue CONTENT Slides)</vt:lpstr>
      <vt:lpstr>Revising the Standard Occupational Classification:  How You Can Help</vt:lpstr>
      <vt:lpstr>National Center for Health Workforce Analysis: UPDATES</vt:lpstr>
      <vt:lpstr>Overview of Presentation</vt:lpstr>
      <vt:lpstr>Description of the Standard Occupational Classification</vt:lpstr>
      <vt:lpstr>Standard Occupational Classification (SOC)</vt:lpstr>
      <vt:lpstr>Standard Occupational Classification (SOC)</vt:lpstr>
      <vt:lpstr>Why the SOC? </vt:lpstr>
      <vt:lpstr>Revising the SOC:  How You Can Help</vt:lpstr>
      <vt:lpstr>Revising the SOC:  How You Can Help</vt:lpstr>
      <vt:lpstr>What is the SOC?</vt:lpstr>
      <vt:lpstr>Who is responsible  for the SOC?</vt:lpstr>
      <vt:lpstr>SOC Policy Committee</vt:lpstr>
      <vt:lpstr>History of SOC Revisions</vt:lpstr>
      <vt:lpstr>History of SOC Revisions</vt:lpstr>
      <vt:lpstr>How the SOC is Structured</vt:lpstr>
      <vt:lpstr>2010 SOC  Occupational Hierarchy</vt:lpstr>
      <vt:lpstr>2010 SOC  Major Occupation Groups</vt:lpstr>
      <vt:lpstr>2010 SOC Major Occupation Groups</vt:lpstr>
      <vt:lpstr>2010 SOC Detailed Occupation Structure</vt:lpstr>
      <vt:lpstr>SOC Conceptual Basis</vt:lpstr>
      <vt:lpstr>2010 SOC  Classification Principles</vt:lpstr>
      <vt:lpstr>2010 SOC  Classification Principles</vt:lpstr>
      <vt:lpstr>2010 SOC  Classification Principles</vt:lpstr>
      <vt:lpstr>2010 SOC  Classification Principles</vt:lpstr>
      <vt:lpstr>2010 SOC Coding Guidelines</vt:lpstr>
      <vt:lpstr>Standard Occupational Classification Revision</vt:lpstr>
      <vt:lpstr>Revising the SOC</vt:lpstr>
      <vt:lpstr>SOC Revision: Why a 2018 SOC?</vt:lpstr>
      <vt:lpstr>2018 SOC Revision: General Timeframe</vt:lpstr>
      <vt:lpstr>SOC Revision Process</vt:lpstr>
      <vt:lpstr>SOC Revision Process</vt:lpstr>
      <vt:lpstr>SOC Revision: Solicit and review input</vt:lpstr>
      <vt:lpstr>SOC Revision: Solicit and review input</vt:lpstr>
      <vt:lpstr>SOC Revision: Solicit and review input</vt:lpstr>
      <vt:lpstr>How you can provide input</vt:lpstr>
      <vt:lpstr>How you can provide input</vt:lpstr>
      <vt:lpstr>How you can provide input</vt:lpstr>
      <vt:lpstr>Knowing when to respond</vt:lpstr>
      <vt:lpstr>Your input is important!</vt:lpstr>
      <vt:lpstr>Michelle Washko  301-443-9846 Mwashko@HRSA.gov </vt:lpstr>
    </vt:vector>
  </TitlesOfParts>
  <Company>Bureau of Labor Statistics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Revising the Standard Occupational Classification:  How You Can Help</dc:title>
  <dc:creator>sommers_d</dc:creator>
  <cp:lastModifiedBy>Michelle Washko</cp:lastModifiedBy>
  <cp:revision>98</cp:revision>
  <dcterms:created xsi:type="dcterms:W3CDTF">2012-11-07T19:12:37Z</dcterms:created>
  <dcterms:modified xsi:type="dcterms:W3CDTF">2013-11-12T18:35:30Z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0x010100EAF25DF540B6144DBAE2F0DA44E3976D</vt:lpwstr>
  </property>
</Properties>
</file>